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83" r:id="rId4"/>
    <p:sldId id="267" r:id="rId5"/>
    <p:sldId id="259" r:id="rId6"/>
    <p:sldId id="270" r:id="rId7"/>
    <p:sldId id="274" r:id="rId8"/>
    <p:sldId id="260" r:id="rId9"/>
    <p:sldId id="275" r:id="rId10"/>
    <p:sldId id="279" r:id="rId11"/>
    <p:sldId id="280" r:id="rId12"/>
    <p:sldId id="282" r:id="rId13"/>
    <p:sldId id="281" r:id="rId14"/>
    <p:sldId id="261" r:id="rId15"/>
    <p:sldId id="277" r:id="rId16"/>
    <p:sldId id="278" r:id="rId17"/>
    <p:sldId id="262" r:id="rId18"/>
    <p:sldId id="276" r:id="rId19"/>
    <p:sldId id="263" r:id="rId20"/>
    <p:sldId id="264" r:id="rId21"/>
    <p:sldId id="26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8BC"/>
    <a:srgbClr val="E1CCF0"/>
    <a:srgbClr val="FFFF66"/>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94" d="100"/>
          <a:sy n="94" d="100"/>
        </p:scale>
        <p:origin x="78" y="450"/>
      </p:cViewPr>
      <p:guideLst/>
    </p:cSldViewPr>
  </p:slideViewPr>
  <p:notesTextViewPr>
    <p:cViewPr>
      <p:scale>
        <a:sx n="1" d="1"/>
        <a:sy n="1" d="1"/>
      </p:scale>
      <p:origin x="0" y="0"/>
    </p:cViewPr>
  </p:notesTextViewPr>
  <p:sorterViewPr>
    <p:cViewPr>
      <p:scale>
        <a:sx n="100" d="100"/>
        <a:sy n="100" d="100"/>
      </p:scale>
      <p:origin x="0" y="-19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a:t>Образец заголовка</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891FAD96-21C7-40E0-ABE0-EE59F8ED842C}" type="datetimeFigureOut">
              <a:rPr lang="ru-RU" smtClean="0"/>
              <a:t>30.04.2023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5BEC63F-0DA2-45A9-B07A-9BC201D8A192}"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615657"/>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91FAD96-21C7-40E0-ABE0-EE59F8ED842C}" type="datetimeFigureOut">
              <a:rPr lang="ru-RU" smtClean="0"/>
              <a:t>30.04.2023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5BEC63F-0DA2-45A9-B07A-9BC201D8A192}" type="slidenum">
              <a:rPr lang="ru-RU" smtClean="0"/>
              <a:t>‹#›</a:t>
            </a:fld>
            <a:endParaRPr lang="ru-RU"/>
          </a:p>
        </p:txBody>
      </p:sp>
    </p:spTree>
    <p:extLst>
      <p:ext uri="{BB962C8B-B14F-4D97-AF65-F5344CB8AC3E}">
        <p14:creationId xmlns:p14="http://schemas.microsoft.com/office/powerpoint/2010/main" val="3665037393"/>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91FAD96-21C7-40E0-ABE0-EE59F8ED842C}" type="datetimeFigureOut">
              <a:rPr lang="ru-RU" smtClean="0"/>
              <a:t>30.04.2023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5BEC63F-0DA2-45A9-B07A-9BC201D8A192}" type="slidenum">
              <a:rPr lang="ru-RU" smtClean="0"/>
              <a:t>‹#›</a:t>
            </a:fld>
            <a:endParaRPr lang="ru-RU"/>
          </a:p>
        </p:txBody>
      </p:sp>
    </p:spTree>
    <p:extLst>
      <p:ext uri="{BB962C8B-B14F-4D97-AF65-F5344CB8AC3E}">
        <p14:creationId xmlns:p14="http://schemas.microsoft.com/office/powerpoint/2010/main" val="2705438405"/>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91FAD96-21C7-40E0-ABE0-EE59F8ED842C}" type="datetimeFigureOut">
              <a:rPr lang="ru-RU" smtClean="0"/>
              <a:t>30.04.2023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5BEC63F-0DA2-45A9-B07A-9BC201D8A192}" type="slidenum">
              <a:rPr lang="ru-RU" smtClean="0"/>
              <a:t>‹#›</a:t>
            </a:fld>
            <a:endParaRPr lang="ru-RU"/>
          </a:p>
        </p:txBody>
      </p:sp>
    </p:spTree>
    <p:extLst>
      <p:ext uri="{BB962C8B-B14F-4D97-AF65-F5344CB8AC3E}">
        <p14:creationId xmlns:p14="http://schemas.microsoft.com/office/powerpoint/2010/main" val="3079710289"/>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91FAD96-21C7-40E0-ABE0-EE59F8ED842C}" type="datetimeFigureOut">
              <a:rPr lang="ru-RU" smtClean="0"/>
              <a:t>30.04.2023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5BEC63F-0DA2-45A9-B07A-9BC201D8A192}"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335926"/>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891FAD96-21C7-40E0-ABE0-EE59F8ED842C}" type="datetimeFigureOut">
              <a:rPr lang="ru-RU" smtClean="0"/>
              <a:t>30.04.2023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5BEC63F-0DA2-45A9-B07A-9BC201D8A192}" type="slidenum">
              <a:rPr lang="ru-RU" smtClean="0"/>
              <a:t>‹#›</a:t>
            </a:fld>
            <a:endParaRPr lang="ru-RU"/>
          </a:p>
        </p:txBody>
      </p:sp>
    </p:spTree>
    <p:extLst>
      <p:ext uri="{BB962C8B-B14F-4D97-AF65-F5344CB8AC3E}">
        <p14:creationId xmlns:p14="http://schemas.microsoft.com/office/powerpoint/2010/main" val="2716728109"/>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891FAD96-21C7-40E0-ABE0-EE59F8ED842C}" type="datetimeFigureOut">
              <a:rPr lang="ru-RU" smtClean="0"/>
              <a:t>30.04.2023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5BEC63F-0DA2-45A9-B07A-9BC201D8A192}" type="slidenum">
              <a:rPr lang="ru-RU" smtClean="0"/>
              <a:t>‹#›</a:t>
            </a:fld>
            <a:endParaRPr lang="ru-RU"/>
          </a:p>
        </p:txBody>
      </p:sp>
    </p:spTree>
    <p:extLst>
      <p:ext uri="{BB962C8B-B14F-4D97-AF65-F5344CB8AC3E}">
        <p14:creationId xmlns:p14="http://schemas.microsoft.com/office/powerpoint/2010/main" val="425527889"/>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891FAD96-21C7-40E0-ABE0-EE59F8ED842C}" type="datetimeFigureOut">
              <a:rPr lang="ru-RU" smtClean="0"/>
              <a:t>30.04.2023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5BEC63F-0DA2-45A9-B07A-9BC201D8A192}" type="slidenum">
              <a:rPr lang="ru-RU" smtClean="0"/>
              <a:t>‹#›</a:t>
            </a:fld>
            <a:endParaRPr lang="ru-RU"/>
          </a:p>
        </p:txBody>
      </p:sp>
    </p:spTree>
    <p:extLst>
      <p:ext uri="{BB962C8B-B14F-4D97-AF65-F5344CB8AC3E}">
        <p14:creationId xmlns:p14="http://schemas.microsoft.com/office/powerpoint/2010/main" val="1304384444"/>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91FAD96-21C7-40E0-ABE0-EE59F8ED842C}" type="datetimeFigureOut">
              <a:rPr lang="ru-RU" smtClean="0"/>
              <a:t>30.04.2023</a:t>
            </a:fld>
            <a:endParaRPr lang="ru-R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ru-RU"/>
          </a:p>
        </p:txBody>
      </p:sp>
      <p:sp>
        <p:nvSpPr>
          <p:cNvPr id="9" name="Slide Number Placeholder 8"/>
          <p:cNvSpPr>
            <a:spLocks noGrp="1"/>
          </p:cNvSpPr>
          <p:nvPr>
            <p:ph type="sldNum" sz="quarter" idx="12"/>
          </p:nvPr>
        </p:nvSpPr>
        <p:spPr/>
        <p:txBody>
          <a:bodyPr/>
          <a:lstStyle/>
          <a:p>
            <a:fld id="{75BEC63F-0DA2-45A9-B07A-9BC201D8A192}" type="slidenum">
              <a:rPr lang="ru-RU" smtClean="0"/>
              <a:t>‹#›</a:t>
            </a:fld>
            <a:endParaRPr lang="ru-RU"/>
          </a:p>
        </p:txBody>
      </p:sp>
    </p:spTree>
    <p:extLst>
      <p:ext uri="{BB962C8B-B14F-4D97-AF65-F5344CB8AC3E}">
        <p14:creationId xmlns:p14="http://schemas.microsoft.com/office/powerpoint/2010/main" val="4029156931"/>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91FAD96-21C7-40E0-ABE0-EE59F8ED842C}" type="datetimeFigureOut">
              <a:rPr lang="ru-RU" smtClean="0"/>
              <a:t>30.04.2023</a:t>
            </a:fld>
            <a:endParaRPr lang="ru-R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ru-R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BEC63F-0DA2-45A9-B07A-9BC201D8A192}" type="slidenum">
              <a:rPr lang="ru-RU" smtClean="0"/>
              <a:t>‹#›</a:t>
            </a:fld>
            <a:endParaRPr lang="ru-RU"/>
          </a:p>
        </p:txBody>
      </p:sp>
    </p:spTree>
    <p:extLst>
      <p:ext uri="{BB962C8B-B14F-4D97-AF65-F5344CB8AC3E}">
        <p14:creationId xmlns:p14="http://schemas.microsoft.com/office/powerpoint/2010/main" val="271517522"/>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891FAD96-21C7-40E0-ABE0-EE59F8ED842C}" type="datetimeFigureOut">
              <a:rPr lang="ru-RU" smtClean="0"/>
              <a:t>30.04.2023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5BEC63F-0DA2-45A9-B07A-9BC201D8A192}" type="slidenum">
              <a:rPr lang="ru-RU" smtClean="0"/>
              <a:t>‹#›</a:t>
            </a:fld>
            <a:endParaRPr lang="ru-RU"/>
          </a:p>
        </p:txBody>
      </p:sp>
    </p:spTree>
    <p:extLst>
      <p:ext uri="{BB962C8B-B14F-4D97-AF65-F5344CB8AC3E}">
        <p14:creationId xmlns:p14="http://schemas.microsoft.com/office/powerpoint/2010/main" val="1921525310"/>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1CCF0"/>
            </a:gs>
            <a:gs pos="55000">
              <a:schemeClr val="accent1">
                <a:lumMod val="20000"/>
                <a:lumOff val="80000"/>
              </a:schemeClr>
            </a:gs>
            <a:gs pos="86000">
              <a:srgbClr val="EFF8BC"/>
            </a:gs>
            <a:gs pos="27000">
              <a:schemeClr val="accent1">
                <a:lumMod val="40000"/>
                <a:lumOff val="60000"/>
              </a:schemeClr>
            </a:gs>
            <a:gs pos="99000">
              <a:schemeClr val="accent3">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91FAD96-21C7-40E0-ABE0-EE59F8ED842C}" type="datetimeFigureOut">
              <a:rPr lang="ru-RU" smtClean="0"/>
              <a:t>30.04.2023</a:t>
            </a:fld>
            <a:endParaRPr lang="ru-R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ru-R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5BEC63F-0DA2-45A9-B07A-9BC201D8A192}" type="slidenum">
              <a:rPr lang="ru-RU" smtClean="0"/>
              <a:t>‹#›</a:t>
            </a:fld>
            <a:endParaRPr lang="ru-R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5077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tanci-kavkaza.ru/tradicii-kavkaza-nasilno-izmenili/" TargetMode="External"/><Relationship Id="rId2" Type="http://schemas.openxmlformats.org/officeDocument/2006/relationships/hyperlink" Target="https://tanci-kavkaza.ru/gostepriimstvo-svyatoj-dolg-kavkazca/"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vestikavkaza.ru/tags/uraza-bajra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anci-kavkaza.ru/pochemu-dagestanskie-svadby-takie-dorogie/"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tanci-kavkaza.ru/novruz-bajra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tanci-kavkaza.ru/poxishhenie-nevesty-krasivyj-obychaj-ili-perezhitok-vremeni/" TargetMode="External"/><Relationship Id="rId2" Type="http://schemas.openxmlformats.org/officeDocument/2006/relationships/hyperlink" Target="https://tanci-kavkaza.ru/krovnaya-mest-na-kavkaze/"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tanci-kavkaza.ru/narodi-severnogo-kavkaz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E9DA83D-86F5-475E-8238-890EC41C5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24"/>
            <a:ext cx="12281328" cy="69082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9AFDEDED-F9AD-428D-96DA-E6AFF400CAF1}"/>
              </a:ext>
            </a:extLst>
          </p:cNvPr>
          <p:cNvSpPr/>
          <p:nvPr/>
        </p:nvSpPr>
        <p:spPr>
          <a:xfrm>
            <a:off x="3389577" y="712793"/>
            <a:ext cx="505138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tx1">
                    <a:lumMod val="95000"/>
                    <a:lumOff val="5000"/>
                  </a:schemeClr>
                </a:solidFill>
                <a:effectLst/>
                <a:latin typeface="Cascadia Code ExtraLight" panose="020B0609020000020004" pitchFamily="49" charset="0"/>
                <a:ea typeface="Yu Gothic UI Semilight" panose="020B0400000000000000" pitchFamily="34" charset="-128"/>
                <a:cs typeface="Cascadia Code ExtraLight" panose="020B0609020000020004" pitchFamily="49" charset="0"/>
              </a:rPr>
              <a:t>DAG.RADIANCE</a:t>
            </a:r>
            <a:endParaRPr lang="ru-RU" sz="5400" b="1" cap="none" spc="0" dirty="0">
              <a:ln/>
              <a:solidFill>
                <a:schemeClr val="tx1">
                  <a:lumMod val="95000"/>
                  <a:lumOff val="5000"/>
                </a:schemeClr>
              </a:solidFill>
              <a:effectLst/>
            </a:endParaRPr>
          </a:p>
        </p:txBody>
      </p:sp>
      <p:sp>
        <p:nvSpPr>
          <p:cNvPr id="8" name="Прямоугольник 7">
            <a:extLst>
              <a:ext uri="{FF2B5EF4-FFF2-40B4-BE49-F238E27FC236}">
                <a16:creationId xmlns:a16="http://schemas.microsoft.com/office/drawing/2014/main" id="{1B26A6CB-7F94-4283-883D-31A6E2D7B943}"/>
              </a:ext>
            </a:extLst>
          </p:cNvPr>
          <p:cNvSpPr/>
          <p:nvPr/>
        </p:nvSpPr>
        <p:spPr>
          <a:xfrm>
            <a:off x="4205002" y="1558525"/>
            <a:ext cx="3278653"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cap="none" spc="0" dirty="0">
                <a:ln/>
                <a:solidFill>
                  <a:schemeClr val="tx1">
                    <a:lumMod val="95000"/>
                    <a:lumOff val="5000"/>
                  </a:schemeClr>
                </a:solidFill>
                <a:effectLst/>
              </a:rPr>
              <a:t>welcome to Russia</a:t>
            </a:r>
            <a:endParaRPr lang="ru-RU" sz="3200" cap="none" spc="0" dirty="0">
              <a:ln/>
              <a:solidFill>
                <a:schemeClr val="tx1">
                  <a:lumMod val="95000"/>
                  <a:lumOff val="5000"/>
                </a:schemeClr>
              </a:solidFill>
              <a:effectLst/>
            </a:endParaRPr>
          </a:p>
        </p:txBody>
      </p:sp>
      <p:sp>
        <p:nvSpPr>
          <p:cNvPr id="9" name="Равнобедренный треугольник 8">
            <a:extLst>
              <a:ext uri="{FF2B5EF4-FFF2-40B4-BE49-F238E27FC236}">
                <a16:creationId xmlns:a16="http://schemas.microsoft.com/office/drawing/2014/main" id="{9B1C76EF-C546-4DAC-A319-76AAAEB0B257}"/>
              </a:ext>
            </a:extLst>
          </p:cNvPr>
          <p:cNvSpPr/>
          <p:nvPr/>
        </p:nvSpPr>
        <p:spPr>
          <a:xfrm>
            <a:off x="587230" y="2978375"/>
            <a:ext cx="2962934" cy="1837189"/>
          </a:xfrm>
          <a:prstGeom prst="triangle">
            <a:avLst/>
          </a:prstGeom>
          <a:solidFill>
            <a:srgbClr val="663300"/>
          </a:solidFill>
        </p:spPr>
        <p:style>
          <a:lnRef idx="0">
            <a:schemeClr val="dk1"/>
          </a:lnRef>
          <a:fillRef idx="3">
            <a:schemeClr val="dk1"/>
          </a:fillRef>
          <a:effectRef idx="3">
            <a:schemeClr val="dk1"/>
          </a:effectRef>
          <a:fontRef idx="minor">
            <a:schemeClr val="lt1"/>
          </a:fontRef>
        </p:style>
        <p:txBody>
          <a:bodyPr rtlCol="0" anchor="ctr"/>
          <a:lstStyle/>
          <a:p>
            <a:pPr algn="ctr"/>
            <a:r>
              <a:rPr lang="ru-RU" sz="1000" dirty="0"/>
              <a:t>Про регион Дагестан, здесь горы, море, пустыня 36 национальностей</a:t>
            </a:r>
          </a:p>
        </p:txBody>
      </p:sp>
      <p:graphicFrame>
        <p:nvGraphicFramePr>
          <p:cNvPr id="14" name="Таблица 13">
            <a:extLst>
              <a:ext uri="{FF2B5EF4-FFF2-40B4-BE49-F238E27FC236}">
                <a16:creationId xmlns:a16="http://schemas.microsoft.com/office/drawing/2014/main" id="{FCB31BDF-6A7F-4455-8C5D-29426D71667A}"/>
              </a:ext>
            </a:extLst>
          </p:cNvPr>
          <p:cNvGraphicFramePr>
            <a:graphicFrameLocks noGrp="1"/>
          </p:cNvGraphicFramePr>
          <p:nvPr>
            <p:extLst>
              <p:ext uri="{D42A27DB-BD31-4B8C-83A1-F6EECF244321}">
                <p14:modId xmlns:p14="http://schemas.microsoft.com/office/powerpoint/2010/main" val="4180427397"/>
              </p:ext>
            </p:extLst>
          </p:nvPr>
        </p:nvGraphicFramePr>
        <p:xfrm>
          <a:off x="10302240" y="1174458"/>
          <a:ext cx="1699174" cy="4986222"/>
        </p:xfrm>
        <a:graphic>
          <a:graphicData uri="http://schemas.openxmlformats.org/drawingml/2006/table">
            <a:tbl>
              <a:tblPr/>
              <a:tblGrid>
                <a:gridCol w="1699174">
                  <a:extLst>
                    <a:ext uri="{9D8B030D-6E8A-4147-A177-3AD203B41FA5}">
                      <a16:colId xmlns:a16="http://schemas.microsoft.com/office/drawing/2014/main" val="1831025308"/>
                    </a:ext>
                  </a:extLst>
                </a:gridCol>
              </a:tblGrid>
              <a:tr h="4986222">
                <a:tc>
                  <a:txBody>
                    <a:bodyPr/>
                    <a:lstStyle/>
                    <a:p>
                      <a:r>
                        <a:rPr lang="ru-RU" sz="1200" dirty="0">
                          <a:solidFill>
                            <a:schemeClr val="bg1"/>
                          </a:solidFill>
                        </a:rPr>
                        <a:t>Меню сайта</a:t>
                      </a:r>
                    </a:p>
                    <a:p>
                      <a:r>
                        <a:rPr lang="ru-RU" sz="1200" dirty="0">
                          <a:solidFill>
                            <a:schemeClr val="bg1"/>
                          </a:solidFill>
                        </a:rPr>
                        <a:t>Про регион</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chemeClr val="bg1"/>
                          </a:solidFill>
                        </a:rPr>
                        <a:t>-</a:t>
                      </a:r>
                      <a:r>
                        <a:rPr lang="ru-RU" sz="1200" i="1" dirty="0">
                          <a:solidFill>
                            <a:schemeClr val="bg1"/>
                          </a:solidFill>
                        </a:rPr>
                        <a:t>География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i="1" dirty="0">
                          <a:solidFill>
                            <a:schemeClr val="bg1"/>
                          </a:solidFill>
                        </a:rPr>
                        <a:t>-Особенности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i="1" dirty="0">
                          <a:solidFill>
                            <a:schemeClr val="bg1"/>
                          </a:solidFill>
                        </a:rPr>
                        <a:t>-Уникальная природа</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i="1" dirty="0">
                          <a:solidFill>
                            <a:schemeClr val="bg1"/>
                          </a:solidFill>
                        </a:rPr>
                        <a:t>-колорит края в праздники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chemeClr val="bg1"/>
                          </a:solidFill>
                        </a:rPr>
                        <a:t>Помощь в организации отдыха</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solidFill>
                            <a:schemeClr val="bg1"/>
                          </a:solidFill>
                        </a:rPr>
                        <a:t>-</a:t>
                      </a:r>
                      <a:r>
                        <a:rPr lang="ru-RU" sz="1200" b="0" i="1" dirty="0">
                          <a:solidFill>
                            <a:schemeClr val="bg1"/>
                          </a:solidFill>
                        </a:rPr>
                        <a:t>авиа</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1" dirty="0">
                          <a:solidFill>
                            <a:schemeClr val="bg1"/>
                          </a:solidFill>
                        </a:rPr>
                        <a:t>-</a:t>
                      </a:r>
                      <a:r>
                        <a:rPr lang="ru-RU" sz="1200" b="0" i="1" dirty="0" err="1">
                          <a:solidFill>
                            <a:schemeClr val="bg1"/>
                          </a:solidFill>
                        </a:rPr>
                        <a:t>жд</a:t>
                      </a:r>
                      <a:endParaRPr lang="ru-RU" sz="1200" b="0"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1" dirty="0">
                          <a:solidFill>
                            <a:schemeClr val="bg1"/>
                          </a:solidFill>
                        </a:rPr>
                        <a:t>-автостоп</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dirty="0">
                          <a:solidFill>
                            <a:schemeClr val="bg1"/>
                          </a:solidFill>
                        </a:rPr>
                        <a:t>Где остановиться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1" dirty="0">
                          <a:solidFill>
                            <a:schemeClr val="bg1"/>
                          </a:solidFill>
                        </a:rPr>
                        <a:t>-гостиницы-гостевые домики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1" dirty="0">
                          <a:solidFill>
                            <a:schemeClr val="bg1"/>
                          </a:solidFill>
                        </a:rPr>
                        <a:t>-квартиры</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dirty="0">
                          <a:solidFill>
                            <a:schemeClr val="bg1"/>
                          </a:solidFill>
                        </a:rPr>
                        <a:t>Как отдохнуть</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1" dirty="0">
                          <a:solidFill>
                            <a:schemeClr val="bg1"/>
                          </a:solidFill>
                        </a:rPr>
                        <a:t>-туры</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1" dirty="0">
                          <a:solidFill>
                            <a:schemeClr val="bg1"/>
                          </a:solidFill>
                        </a:rPr>
                        <a:t>-гиды</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1" dirty="0">
                          <a:solidFill>
                            <a:schemeClr val="bg1"/>
                          </a:solidFill>
                        </a:rPr>
                        <a:t>Где поесть</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1" dirty="0">
                          <a:solidFill>
                            <a:schemeClr val="bg1"/>
                          </a:solidFill>
                        </a:rPr>
                        <a:t>-рестораны</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1" dirty="0">
                          <a:solidFill>
                            <a:schemeClr val="bg1"/>
                          </a:solidFill>
                        </a:rPr>
                        <a:t>-кафе</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dirty="0">
                          <a:solidFill>
                            <a:schemeClr val="bg1"/>
                          </a:solidFill>
                        </a:rPr>
                        <a:t>-отзывы</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dirty="0">
                          <a:solidFill>
                            <a:schemeClr val="bg1"/>
                          </a:solidFill>
                        </a:rPr>
                        <a:t>Контакты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833228047"/>
                  </a:ext>
                </a:extLst>
              </a:tr>
            </a:tbl>
          </a:graphicData>
        </a:graphic>
      </p:graphicFrame>
      <p:sp>
        <p:nvSpPr>
          <p:cNvPr id="19" name="Равнобедренный треугольник 18">
            <a:extLst>
              <a:ext uri="{FF2B5EF4-FFF2-40B4-BE49-F238E27FC236}">
                <a16:creationId xmlns:a16="http://schemas.microsoft.com/office/drawing/2014/main" id="{2910567B-551C-4927-A7DD-3E1E149D4FEC}"/>
              </a:ext>
            </a:extLst>
          </p:cNvPr>
          <p:cNvSpPr/>
          <p:nvPr/>
        </p:nvSpPr>
        <p:spPr>
          <a:xfrm>
            <a:off x="7396723" y="3046279"/>
            <a:ext cx="2811401" cy="1756740"/>
          </a:xfrm>
          <a:prstGeom prst="triangle">
            <a:avLst/>
          </a:prstGeom>
          <a:solidFill>
            <a:srgbClr val="663300"/>
          </a:solidFill>
        </p:spPr>
        <p:style>
          <a:lnRef idx="0">
            <a:schemeClr val="dk1"/>
          </a:lnRef>
          <a:fillRef idx="3">
            <a:schemeClr val="dk1"/>
          </a:fillRef>
          <a:effectRef idx="3">
            <a:schemeClr val="dk1"/>
          </a:effectRef>
          <a:fontRef idx="minor">
            <a:schemeClr val="lt1"/>
          </a:fontRef>
        </p:style>
        <p:txBody>
          <a:bodyPr rtlCol="0" anchor="ctr"/>
          <a:lstStyle/>
          <a:p>
            <a:pPr algn="ctr"/>
            <a:r>
              <a:rPr lang="ru-RU" sz="1000" dirty="0"/>
              <a:t>Где </a:t>
            </a:r>
          </a:p>
          <a:p>
            <a:pPr algn="ctr"/>
            <a:r>
              <a:rPr lang="ru-RU" sz="1000" dirty="0"/>
              <a:t>остановиться </a:t>
            </a:r>
          </a:p>
          <a:p>
            <a:pPr algn="ctr"/>
            <a:r>
              <a:rPr lang="ru-RU" sz="1000" dirty="0"/>
              <a:t>Туры, гиды</a:t>
            </a:r>
          </a:p>
          <a:p>
            <a:pPr algn="ctr"/>
            <a:r>
              <a:rPr lang="ru-RU" sz="1000" dirty="0"/>
              <a:t>предвкушение вкусного отдыха</a:t>
            </a:r>
            <a:endParaRPr lang="ru-RU" sz="900" dirty="0"/>
          </a:p>
        </p:txBody>
      </p:sp>
      <p:sp>
        <p:nvSpPr>
          <p:cNvPr id="20" name="Равнобедренный треугольник 19">
            <a:extLst>
              <a:ext uri="{FF2B5EF4-FFF2-40B4-BE49-F238E27FC236}">
                <a16:creationId xmlns:a16="http://schemas.microsoft.com/office/drawing/2014/main" id="{7FE2F039-0002-4DAE-B326-63F8F86A28B7}"/>
              </a:ext>
            </a:extLst>
          </p:cNvPr>
          <p:cNvSpPr/>
          <p:nvPr/>
        </p:nvSpPr>
        <p:spPr>
          <a:xfrm>
            <a:off x="4137393" y="2965547"/>
            <a:ext cx="2811401" cy="1837189"/>
          </a:xfrm>
          <a:prstGeom prst="triangle">
            <a:avLst/>
          </a:prstGeom>
          <a:solidFill>
            <a:srgbClr val="663300"/>
          </a:solidFill>
        </p:spPr>
        <p:style>
          <a:lnRef idx="0">
            <a:schemeClr val="dk1"/>
          </a:lnRef>
          <a:fillRef idx="3">
            <a:schemeClr val="dk1"/>
          </a:fillRef>
          <a:effectRef idx="3">
            <a:schemeClr val="dk1"/>
          </a:effectRef>
          <a:fontRef idx="minor">
            <a:schemeClr val="lt1"/>
          </a:fontRef>
        </p:style>
        <p:txBody>
          <a:bodyPr rtlCol="0" anchor="ctr"/>
          <a:lstStyle/>
          <a:p>
            <a:pPr algn="ctr"/>
            <a:r>
              <a:rPr lang="ru-RU" sz="1050" dirty="0"/>
              <a:t>Как поехать </a:t>
            </a:r>
          </a:p>
          <a:p>
            <a:pPr algn="ctr"/>
            <a:r>
              <a:rPr lang="ru-RU" sz="1050" dirty="0"/>
              <a:t>бронь авиабилетов, поезд, автостоп</a:t>
            </a:r>
          </a:p>
        </p:txBody>
      </p:sp>
      <p:graphicFrame>
        <p:nvGraphicFramePr>
          <p:cNvPr id="17" name="Таблица 16">
            <a:extLst>
              <a:ext uri="{FF2B5EF4-FFF2-40B4-BE49-F238E27FC236}">
                <a16:creationId xmlns:a16="http://schemas.microsoft.com/office/drawing/2014/main" id="{2145F181-851B-4FD5-857D-71D501E49AA7}"/>
              </a:ext>
            </a:extLst>
          </p:cNvPr>
          <p:cNvGraphicFramePr>
            <a:graphicFrameLocks noGrp="1"/>
          </p:cNvGraphicFramePr>
          <p:nvPr>
            <p:extLst>
              <p:ext uri="{D42A27DB-BD31-4B8C-83A1-F6EECF244321}">
                <p14:modId xmlns:p14="http://schemas.microsoft.com/office/powerpoint/2010/main" val="2888060254"/>
              </p:ext>
            </p:extLst>
          </p:nvPr>
        </p:nvGraphicFramePr>
        <p:xfrm>
          <a:off x="618986" y="5745424"/>
          <a:ext cx="9620894" cy="458234"/>
        </p:xfrm>
        <a:graphic>
          <a:graphicData uri="http://schemas.openxmlformats.org/drawingml/2006/table">
            <a:tbl>
              <a:tblPr/>
              <a:tblGrid>
                <a:gridCol w="9620894">
                  <a:extLst>
                    <a:ext uri="{9D8B030D-6E8A-4147-A177-3AD203B41FA5}">
                      <a16:colId xmlns:a16="http://schemas.microsoft.com/office/drawing/2014/main" val="871696222"/>
                    </a:ext>
                  </a:extLst>
                </a:gridCol>
              </a:tblGrid>
              <a:tr h="458234">
                <a:tc>
                  <a:txBody>
                    <a:bodyPr/>
                    <a:lstStyle/>
                    <a:p>
                      <a:r>
                        <a:rPr lang="ru-RU" dirty="0">
                          <a:solidFill>
                            <a:schemeClr val="bg1"/>
                          </a:solidFill>
                        </a:rPr>
                        <a:t>футер</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753811880"/>
                  </a:ext>
                </a:extLst>
              </a:tr>
            </a:tbl>
          </a:graphicData>
        </a:graphic>
      </p:graphicFrame>
      <p:graphicFrame>
        <p:nvGraphicFramePr>
          <p:cNvPr id="18" name="Таблица 17">
            <a:extLst>
              <a:ext uri="{FF2B5EF4-FFF2-40B4-BE49-F238E27FC236}">
                <a16:creationId xmlns:a16="http://schemas.microsoft.com/office/drawing/2014/main" id="{3923C0F7-D4E6-4A9B-9AE3-988687B05625}"/>
              </a:ext>
            </a:extLst>
          </p:cNvPr>
          <p:cNvGraphicFramePr>
            <a:graphicFrameLocks noGrp="1"/>
          </p:cNvGraphicFramePr>
          <p:nvPr>
            <p:extLst>
              <p:ext uri="{D42A27DB-BD31-4B8C-83A1-F6EECF244321}">
                <p14:modId xmlns:p14="http://schemas.microsoft.com/office/powerpoint/2010/main" val="1606296204"/>
              </p:ext>
            </p:extLst>
          </p:nvPr>
        </p:nvGraphicFramePr>
        <p:xfrm>
          <a:off x="3389577" y="4981274"/>
          <a:ext cx="4613945" cy="365760"/>
        </p:xfrm>
        <a:graphic>
          <a:graphicData uri="http://schemas.openxmlformats.org/drawingml/2006/table">
            <a:tbl>
              <a:tblPr/>
              <a:tblGrid>
                <a:gridCol w="4613945">
                  <a:extLst>
                    <a:ext uri="{9D8B030D-6E8A-4147-A177-3AD203B41FA5}">
                      <a16:colId xmlns:a16="http://schemas.microsoft.com/office/drawing/2014/main" val="2674358116"/>
                    </a:ext>
                  </a:extLst>
                </a:gridCol>
              </a:tblGrid>
              <a:tr h="293615">
                <a:tc>
                  <a:txBody>
                    <a:bodyPr/>
                    <a:lstStyle/>
                    <a:p>
                      <a:pPr algn="ctr"/>
                      <a:r>
                        <a:rPr lang="ru-RU" b="0" dirty="0">
                          <a:solidFill>
                            <a:schemeClr val="bg1"/>
                          </a:solidFill>
                        </a:rPr>
                        <a:t>Обратная связь с админом</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921899461"/>
                  </a:ext>
                </a:extLst>
              </a:tr>
            </a:tbl>
          </a:graphicData>
        </a:graphic>
      </p:graphicFrame>
    </p:spTree>
    <p:extLst>
      <p:ext uri="{BB962C8B-B14F-4D97-AF65-F5344CB8AC3E}">
        <p14:creationId xmlns:p14="http://schemas.microsoft.com/office/powerpoint/2010/main" val="3607499212"/>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18DA65AD-3F88-48FD-B828-E2827818D983}"/>
              </a:ext>
            </a:extLst>
          </p:cNvPr>
          <p:cNvPicPr>
            <a:picLocks noChangeAspect="1"/>
          </p:cNvPicPr>
          <p:nvPr/>
        </p:nvPicPr>
        <p:blipFill rotWithShape="1">
          <a:blip r:embed="rId2"/>
          <a:srcRect r="3089"/>
          <a:stretch/>
        </p:blipFill>
        <p:spPr>
          <a:xfrm>
            <a:off x="5697963" y="151184"/>
            <a:ext cx="5461873" cy="3797239"/>
          </a:xfrm>
          <a:prstGeom prst="rect">
            <a:avLst/>
          </a:prstGeom>
        </p:spPr>
      </p:pic>
      <p:sp>
        <p:nvSpPr>
          <p:cNvPr id="6" name="TextBox 5">
            <a:extLst>
              <a:ext uri="{FF2B5EF4-FFF2-40B4-BE49-F238E27FC236}">
                <a16:creationId xmlns:a16="http://schemas.microsoft.com/office/drawing/2014/main" id="{EB33B275-2A55-4519-8CA1-E40EDB4C13DA}"/>
              </a:ext>
            </a:extLst>
          </p:cNvPr>
          <p:cNvSpPr txBox="1"/>
          <p:nvPr/>
        </p:nvSpPr>
        <p:spPr>
          <a:xfrm>
            <a:off x="329974" y="290946"/>
            <a:ext cx="4871847" cy="646331"/>
          </a:xfrm>
          <a:prstGeom prst="rect">
            <a:avLst/>
          </a:prstGeom>
          <a:noFill/>
        </p:spPr>
        <p:txBody>
          <a:bodyPr wrap="none" rtlCol="0">
            <a:spAutoFit/>
          </a:bodyPr>
          <a:lstStyle/>
          <a:p>
            <a:pPr algn="ctr"/>
            <a:r>
              <a:rPr lang="ru-RU" b="1" dirty="0">
                <a:solidFill>
                  <a:schemeClr val="accent2"/>
                </a:solidFill>
                <a:latin typeface="Raleway" pitchFamily="2" charset="-52"/>
              </a:rPr>
              <a:t>Национальный колорит </a:t>
            </a:r>
          </a:p>
          <a:p>
            <a:pPr algn="ctr"/>
            <a:r>
              <a:rPr lang="ru-RU" b="1" dirty="0">
                <a:solidFill>
                  <a:schemeClr val="accent2"/>
                </a:solidFill>
                <a:latin typeface="Raleway" pitchFamily="2" charset="-52"/>
              </a:rPr>
              <a:t>и буйство красок народного творчества </a:t>
            </a:r>
          </a:p>
        </p:txBody>
      </p:sp>
      <p:pic>
        <p:nvPicPr>
          <p:cNvPr id="8" name="Рисунок 7">
            <a:extLst>
              <a:ext uri="{FF2B5EF4-FFF2-40B4-BE49-F238E27FC236}">
                <a16:creationId xmlns:a16="http://schemas.microsoft.com/office/drawing/2014/main" id="{D40CAC79-C66A-4021-A56E-39FC5F503D53}"/>
              </a:ext>
            </a:extLst>
          </p:cNvPr>
          <p:cNvPicPr>
            <a:picLocks noChangeAspect="1"/>
          </p:cNvPicPr>
          <p:nvPr/>
        </p:nvPicPr>
        <p:blipFill>
          <a:blip r:embed="rId3"/>
          <a:stretch>
            <a:fillRect/>
          </a:stretch>
        </p:blipFill>
        <p:spPr>
          <a:xfrm>
            <a:off x="7077522" y="4435134"/>
            <a:ext cx="3292554" cy="2195769"/>
          </a:xfrm>
          <a:prstGeom prst="rect">
            <a:avLst/>
          </a:prstGeom>
        </p:spPr>
      </p:pic>
      <p:pic>
        <p:nvPicPr>
          <p:cNvPr id="11" name="Рисунок 10">
            <a:extLst>
              <a:ext uri="{FF2B5EF4-FFF2-40B4-BE49-F238E27FC236}">
                <a16:creationId xmlns:a16="http://schemas.microsoft.com/office/drawing/2014/main" id="{AC652A09-F64E-42D3-B662-B2B821850B57}"/>
              </a:ext>
            </a:extLst>
          </p:cNvPr>
          <p:cNvPicPr>
            <a:picLocks noChangeAspect="1"/>
          </p:cNvPicPr>
          <p:nvPr/>
        </p:nvPicPr>
        <p:blipFill>
          <a:blip r:embed="rId4"/>
          <a:stretch>
            <a:fillRect/>
          </a:stretch>
        </p:blipFill>
        <p:spPr>
          <a:xfrm>
            <a:off x="235139" y="1735779"/>
            <a:ext cx="5693081" cy="3797240"/>
          </a:xfrm>
          <a:prstGeom prst="rect">
            <a:avLst/>
          </a:prstGeom>
        </p:spPr>
      </p:pic>
      <p:sp>
        <p:nvSpPr>
          <p:cNvPr id="7" name="TextBox 6">
            <a:extLst>
              <a:ext uri="{FF2B5EF4-FFF2-40B4-BE49-F238E27FC236}">
                <a16:creationId xmlns:a16="http://schemas.microsoft.com/office/drawing/2014/main" id="{C5FE9F17-2B62-4011-8283-17F5C720488F}"/>
              </a:ext>
            </a:extLst>
          </p:cNvPr>
          <p:cNvSpPr txBox="1"/>
          <p:nvPr/>
        </p:nvSpPr>
        <p:spPr>
          <a:xfrm>
            <a:off x="7179885" y="3975040"/>
            <a:ext cx="3327449" cy="369332"/>
          </a:xfrm>
          <a:prstGeom prst="rect">
            <a:avLst/>
          </a:prstGeom>
          <a:noFill/>
        </p:spPr>
        <p:txBody>
          <a:bodyPr wrap="none" rtlCol="0">
            <a:spAutoFit/>
          </a:bodyPr>
          <a:lstStyle/>
          <a:p>
            <a:r>
              <a:rPr lang="ru-RU" dirty="0"/>
              <a:t>Национальная одежда - аварцы</a:t>
            </a:r>
          </a:p>
        </p:txBody>
      </p:sp>
      <p:sp>
        <p:nvSpPr>
          <p:cNvPr id="9" name="TextBox 8">
            <a:extLst>
              <a:ext uri="{FF2B5EF4-FFF2-40B4-BE49-F238E27FC236}">
                <a16:creationId xmlns:a16="http://schemas.microsoft.com/office/drawing/2014/main" id="{115833BC-5D05-4FA5-872B-D78A409EE476}"/>
              </a:ext>
            </a:extLst>
          </p:cNvPr>
          <p:cNvSpPr txBox="1"/>
          <p:nvPr/>
        </p:nvSpPr>
        <p:spPr>
          <a:xfrm>
            <a:off x="1306175" y="5533019"/>
            <a:ext cx="3563091" cy="369332"/>
          </a:xfrm>
          <a:prstGeom prst="rect">
            <a:avLst/>
          </a:prstGeom>
          <a:noFill/>
        </p:spPr>
        <p:txBody>
          <a:bodyPr wrap="none" rtlCol="0">
            <a:spAutoFit/>
          </a:bodyPr>
          <a:lstStyle/>
          <a:p>
            <a:r>
              <a:rPr lang="ru-RU" dirty="0"/>
              <a:t>Национальная одежда - даргинцы</a:t>
            </a:r>
          </a:p>
        </p:txBody>
      </p:sp>
    </p:spTree>
    <p:extLst>
      <p:ext uri="{BB962C8B-B14F-4D97-AF65-F5344CB8AC3E}">
        <p14:creationId xmlns:p14="http://schemas.microsoft.com/office/powerpoint/2010/main" val="259058487"/>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A00A376E-C5EA-499A-8604-352584C30E54}"/>
              </a:ext>
            </a:extLst>
          </p:cNvPr>
          <p:cNvPicPr>
            <a:picLocks noGrp="1" noChangeAspect="1"/>
          </p:cNvPicPr>
          <p:nvPr>
            <p:ph idx="1"/>
          </p:nvPr>
        </p:nvPicPr>
        <p:blipFill>
          <a:blip r:embed="rId2"/>
          <a:stretch>
            <a:fillRect/>
          </a:stretch>
        </p:blipFill>
        <p:spPr>
          <a:xfrm>
            <a:off x="584120" y="833294"/>
            <a:ext cx="5285690" cy="4054191"/>
          </a:xfrm>
          <a:prstGeom prst="rect">
            <a:avLst/>
          </a:prstGeom>
        </p:spPr>
      </p:pic>
      <p:sp>
        <p:nvSpPr>
          <p:cNvPr id="7" name="TextBox 6">
            <a:extLst>
              <a:ext uri="{FF2B5EF4-FFF2-40B4-BE49-F238E27FC236}">
                <a16:creationId xmlns:a16="http://schemas.microsoft.com/office/drawing/2014/main" id="{7200B38E-B5C7-4EA3-8F6A-6A6E88EB29EF}"/>
              </a:ext>
            </a:extLst>
          </p:cNvPr>
          <p:cNvSpPr txBox="1"/>
          <p:nvPr/>
        </p:nvSpPr>
        <p:spPr>
          <a:xfrm>
            <a:off x="1434517" y="5045424"/>
            <a:ext cx="3185616" cy="369332"/>
          </a:xfrm>
          <a:prstGeom prst="rect">
            <a:avLst/>
          </a:prstGeom>
          <a:noFill/>
        </p:spPr>
        <p:txBody>
          <a:bodyPr wrap="none" rtlCol="0">
            <a:spAutoFit/>
          </a:bodyPr>
          <a:lstStyle/>
          <a:p>
            <a:r>
              <a:rPr lang="ru-RU" dirty="0"/>
              <a:t>Национальная одежда цахуры</a:t>
            </a:r>
          </a:p>
        </p:txBody>
      </p:sp>
      <p:pic>
        <p:nvPicPr>
          <p:cNvPr id="10" name="Рисунок 9">
            <a:extLst>
              <a:ext uri="{FF2B5EF4-FFF2-40B4-BE49-F238E27FC236}">
                <a16:creationId xmlns:a16="http://schemas.microsoft.com/office/drawing/2014/main" id="{A1B7A7ED-6B41-4F1E-B677-EB8FB3D515E2}"/>
              </a:ext>
            </a:extLst>
          </p:cNvPr>
          <p:cNvPicPr>
            <a:picLocks noChangeAspect="1"/>
          </p:cNvPicPr>
          <p:nvPr/>
        </p:nvPicPr>
        <p:blipFill>
          <a:blip r:embed="rId3"/>
          <a:stretch>
            <a:fillRect/>
          </a:stretch>
        </p:blipFill>
        <p:spPr>
          <a:xfrm>
            <a:off x="6096000" y="833294"/>
            <a:ext cx="5662748" cy="4054191"/>
          </a:xfrm>
          <a:prstGeom prst="rect">
            <a:avLst/>
          </a:prstGeom>
        </p:spPr>
      </p:pic>
      <p:pic>
        <p:nvPicPr>
          <p:cNvPr id="11" name="Рисунок 10">
            <a:extLst>
              <a:ext uri="{FF2B5EF4-FFF2-40B4-BE49-F238E27FC236}">
                <a16:creationId xmlns:a16="http://schemas.microsoft.com/office/drawing/2014/main" id="{0B83421B-D092-43F7-A097-86C50B6DD7F9}"/>
              </a:ext>
            </a:extLst>
          </p:cNvPr>
          <p:cNvPicPr>
            <a:picLocks noChangeAspect="1"/>
          </p:cNvPicPr>
          <p:nvPr/>
        </p:nvPicPr>
        <p:blipFill>
          <a:blip r:embed="rId4"/>
          <a:stretch>
            <a:fillRect/>
          </a:stretch>
        </p:blipFill>
        <p:spPr>
          <a:xfrm>
            <a:off x="7272166" y="5045424"/>
            <a:ext cx="3310415" cy="499915"/>
          </a:xfrm>
          <a:prstGeom prst="rect">
            <a:avLst/>
          </a:prstGeom>
        </p:spPr>
      </p:pic>
    </p:spTree>
    <p:extLst>
      <p:ext uri="{BB962C8B-B14F-4D97-AF65-F5344CB8AC3E}">
        <p14:creationId xmlns:p14="http://schemas.microsoft.com/office/powerpoint/2010/main" val="644027351"/>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48A5ADC-6EBC-49D7-8CB9-6893587E6CD2}"/>
              </a:ext>
            </a:extLst>
          </p:cNvPr>
          <p:cNvSpPr txBox="1"/>
          <p:nvPr/>
        </p:nvSpPr>
        <p:spPr>
          <a:xfrm>
            <a:off x="1333848" y="4295163"/>
            <a:ext cx="3407600" cy="369332"/>
          </a:xfrm>
          <a:prstGeom prst="rect">
            <a:avLst/>
          </a:prstGeom>
          <a:noFill/>
        </p:spPr>
        <p:txBody>
          <a:bodyPr wrap="none" rtlCol="0">
            <a:spAutoFit/>
          </a:bodyPr>
          <a:lstStyle/>
          <a:p>
            <a:r>
              <a:rPr lang="ru-RU" dirty="0"/>
              <a:t>Национальная одежда - лезгины</a:t>
            </a:r>
          </a:p>
        </p:txBody>
      </p:sp>
      <p:pic>
        <p:nvPicPr>
          <p:cNvPr id="8" name="Рисунок 7">
            <a:extLst>
              <a:ext uri="{FF2B5EF4-FFF2-40B4-BE49-F238E27FC236}">
                <a16:creationId xmlns:a16="http://schemas.microsoft.com/office/drawing/2014/main" id="{CA9A5816-DCFA-4413-8A4D-51E9373D5679}"/>
              </a:ext>
            </a:extLst>
          </p:cNvPr>
          <p:cNvPicPr>
            <a:picLocks noChangeAspect="1"/>
          </p:cNvPicPr>
          <p:nvPr/>
        </p:nvPicPr>
        <p:blipFill>
          <a:blip r:embed="rId2"/>
          <a:stretch>
            <a:fillRect/>
          </a:stretch>
        </p:blipFill>
        <p:spPr>
          <a:xfrm>
            <a:off x="290819" y="187801"/>
            <a:ext cx="5958347" cy="4027492"/>
          </a:xfrm>
          <a:prstGeom prst="rect">
            <a:avLst/>
          </a:prstGeom>
        </p:spPr>
      </p:pic>
      <p:sp>
        <p:nvSpPr>
          <p:cNvPr id="12" name="TextBox 11">
            <a:extLst>
              <a:ext uri="{FF2B5EF4-FFF2-40B4-BE49-F238E27FC236}">
                <a16:creationId xmlns:a16="http://schemas.microsoft.com/office/drawing/2014/main" id="{4AE21F57-CABD-420E-A165-66D0ECF7F7CA}"/>
              </a:ext>
            </a:extLst>
          </p:cNvPr>
          <p:cNvSpPr txBox="1"/>
          <p:nvPr/>
        </p:nvSpPr>
        <p:spPr>
          <a:xfrm>
            <a:off x="8121940" y="5962115"/>
            <a:ext cx="3085396" cy="369332"/>
          </a:xfrm>
          <a:prstGeom prst="rect">
            <a:avLst/>
          </a:prstGeom>
          <a:noFill/>
        </p:spPr>
        <p:txBody>
          <a:bodyPr wrap="none" rtlCol="0">
            <a:spAutoFit/>
          </a:bodyPr>
          <a:lstStyle/>
          <a:p>
            <a:r>
              <a:rPr lang="ru-RU" dirty="0"/>
              <a:t>Национальная одежда лакцы</a:t>
            </a:r>
          </a:p>
        </p:txBody>
      </p:sp>
      <p:pic>
        <p:nvPicPr>
          <p:cNvPr id="17" name="Рисунок 16">
            <a:extLst>
              <a:ext uri="{FF2B5EF4-FFF2-40B4-BE49-F238E27FC236}">
                <a16:creationId xmlns:a16="http://schemas.microsoft.com/office/drawing/2014/main" id="{1F7DE1C3-539D-4249-BF69-C859D63F16B8}"/>
              </a:ext>
            </a:extLst>
          </p:cNvPr>
          <p:cNvPicPr>
            <a:picLocks noChangeAspect="1"/>
          </p:cNvPicPr>
          <p:nvPr/>
        </p:nvPicPr>
        <p:blipFill>
          <a:blip r:embed="rId3"/>
          <a:stretch>
            <a:fillRect/>
          </a:stretch>
        </p:blipFill>
        <p:spPr>
          <a:xfrm>
            <a:off x="6279893" y="2122416"/>
            <a:ext cx="5753186" cy="3839700"/>
          </a:xfrm>
          <a:prstGeom prst="rect">
            <a:avLst/>
          </a:prstGeom>
        </p:spPr>
      </p:pic>
    </p:spTree>
    <p:extLst>
      <p:ext uri="{BB962C8B-B14F-4D97-AF65-F5344CB8AC3E}">
        <p14:creationId xmlns:p14="http://schemas.microsoft.com/office/powerpoint/2010/main" val="3236931448"/>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a:extLst>
              <a:ext uri="{FF2B5EF4-FFF2-40B4-BE49-F238E27FC236}">
                <a16:creationId xmlns:a16="http://schemas.microsoft.com/office/drawing/2014/main" id="{72A1F911-19A0-48E8-9110-4C9F311EF623}"/>
              </a:ext>
            </a:extLst>
          </p:cNvPr>
          <p:cNvPicPr>
            <a:picLocks noGrp="1" noChangeAspect="1"/>
          </p:cNvPicPr>
          <p:nvPr>
            <p:ph idx="1"/>
          </p:nvPr>
        </p:nvPicPr>
        <p:blipFill>
          <a:blip r:embed="rId2"/>
          <a:stretch>
            <a:fillRect/>
          </a:stretch>
        </p:blipFill>
        <p:spPr>
          <a:xfrm>
            <a:off x="771413" y="244573"/>
            <a:ext cx="4720580" cy="3324353"/>
          </a:xfrm>
          <a:prstGeom prst="rect">
            <a:avLst/>
          </a:prstGeom>
        </p:spPr>
      </p:pic>
      <p:pic>
        <p:nvPicPr>
          <p:cNvPr id="7" name="Рисунок 6">
            <a:extLst>
              <a:ext uri="{FF2B5EF4-FFF2-40B4-BE49-F238E27FC236}">
                <a16:creationId xmlns:a16="http://schemas.microsoft.com/office/drawing/2014/main" id="{DACAB670-1203-4885-B27E-77115181D0BB}"/>
              </a:ext>
            </a:extLst>
          </p:cNvPr>
          <p:cNvPicPr>
            <a:picLocks noChangeAspect="1"/>
          </p:cNvPicPr>
          <p:nvPr/>
        </p:nvPicPr>
        <p:blipFill rotWithShape="1">
          <a:blip r:embed="rId3"/>
          <a:srcRect l="-2164" t="-538" r="2164" b="4078"/>
          <a:stretch/>
        </p:blipFill>
        <p:spPr>
          <a:xfrm>
            <a:off x="5846938" y="3663318"/>
            <a:ext cx="5049367" cy="3128642"/>
          </a:xfrm>
          <a:prstGeom prst="rect">
            <a:avLst/>
          </a:prstGeom>
        </p:spPr>
      </p:pic>
      <p:pic>
        <p:nvPicPr>
          <p:cNvPr id="8" name="Рисунок 7">
            <a:extLst>
              <a:ext uri="{FF2B5EF4-FFF2-40B4-BE49-F238E27FC236}">
                <a16:creationId xmlns:a16="http://schemas.microsoft.com/office/drawing/2014/main" id="{00820745-861F-4274-B01E-DD4115C99BD1}"/>
              </a:ext>
            </a:extLst>
          </p:cNvPr>
          <p:cNvPicPr>
            <a:picLocks noChangeAspect="1"/>
          </p:cNvPicPr>
          <p:nvPr/>
        </p:nvPicPr>
        <p:blipFill rotWithShape="1">
          <a:blip r:embed="rId4"/>
          <a:srcRect r="9873"/>
          <a:stretch/>
        </p:blipFill>
        <p:spPr>
          <a:xfrm>
            <a:off x="5846939" y="244573"/>
            <a:ext cx="5049368" cy="3324353"/>
          </a:xfrm>
          <a:prstGeom prst="rect">
            <a:avLst/>
          </a:prstGeom>
        </p:spPr>
      </p:pic>
      <p:pic>
        <p:nvPicPr>
          <p:cNvPr id="10" name="Рисунок 9">
            <a:extLst>
              <a:ext uri="{FF2B5EF4-FFF2-40B4-BE49-F238E27FC236}">
                <a16:creationId xmlns:a16="http://schemas.microsoft.com/office/drawing/2014/main" id="{F3A5782A-15FA-445F-874C-C86E37506538}"/>
              </a:ext>
            </a:extLst>
          </p:cNvPr>
          <p:cNvPicPr>
            <a:picLocks noChangeAspect="1"/>
          </p:cNvPicPr>
          <p:nvPr/>
        </p:nvPicPr>
        <p:blipFill>
          <a:blip r:embed="rId5"/>
          <a:stretch>
            <a:fillRect/>
          </a:stretch>
        </p:blipFill>
        <p:spPr>
          <a:xfrm>
            <a:off x="729493" y="3663327"/>
            <a:ext cx="4762500" cy="3171825"/>
          </a:xfrm>
          <a:prstGeom prst="rect">
            <a:avLst/>
          </a:prstGeom>
        </p:spPr>
      </p:pic>
    </p:spTree>
    <p:extLst>
      <p:ext uri="{BB962C8B-B14F-4D97-AF65-F5344CB8AC3E}">
        <p14:creationId xmlns:p14="http://schemas.microsoft.com/office/powerpoint/2010/main" val="1948606405"/>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0EA43E7-BDC4-4F18-8E4E-6D8A015F52C1}"/>
              </a:ext>
            </a:extLst>
          </p:cNvPr>
          <p:cNvSpPr txBox="1"/>
          <p:nvPr/>
        </p:nvSpPr>
        <p:spPr>
          <a:xfrm>
            <a:off x="315190" y="119869"/>
            <a:ext cx="11876810" cy="2508379"/>
          </a:xfrm>
          <a:prstGeom prst="rect">
            <a:avLst/>
          </a:prstGeom>
          <a:noFill/>
        </p:spPr>
        <p:txBody>
          <a:bodyPr wrap="square">
            <a:spAutoFit/>
          </a:bodyPr>
          <a:lstStyle/>
          <a:p>
            <a:pPr algn="ctr" fontAlgn="base"/>
            <a:r>
              <a:rPr lang="ru-RU" b="1" i="0" dirty="0">
                <a:solidFill>
                  <a:schemeClr val="accent2"/>
                </a:solidFill>
                <a:effectLst/>
                <a:latin typeface="Raleway" pitchFamily="2" charset="-52"/>
              </a:rPr>
              <a:t>Гостеприимство – важнейший народный обычай</a:t>
            </a:r>
          </a:p>
          <a:p>
            <a:pPr algn="ctr" fontAlgn="base"/>
            <a:endParaRPr lang="ru-RU" sz="1050" b="1" i="0" dirty="0">
              <a:solidFill>
                <a:srgbClr val="222222"/>
              </a:solidFill>
              <a:effectLst/>
              <a:latin typeface="Raleway" pitchFamily="2" charset="-52"/>
            </a:endParaRPr>
          </a:p>
          <a:p>
            <a:pPr algn="l" fontAlgn="base"/>
            <a:r>
              <a:rPr lang="ru-RU" sz="1600" b="0" i="0" dirty="0">
                <a:solidFill>
                  <a:srgbClr val="111111"/>
                </a:solidFill>
                <a:effectLst/>
                <a:latin typeface="Raleway" pitchFamily="2" charset="-52"/>
              </a:rPr>
              <a:t>	Самой почитаемой традицией дагестанских народов является, конечно же, </a:t>
            </a:r>
            <a:r>
              <a:rPr lang="ru-RU" sz="1600" b="0" i="0" u="none" strike="noStrike" dirty="0">
                <a:solidFill>
                  <a:srgbClr val="0000FF"/>
                </a:solidFill>
                <a:effectLst/>
                <a:latin typeface="Raleway" pitchFamily="2" charset="-52"/>
                <a:hlinkClick r:id="rId2"/>
              </a:rPr>
              <a:t>гостеприимство</a:t>
            </a:r>
            <a:r>
              <a:rPr lang="ru-RU" sz="1600" b="0" i="0" dirty="0">
                <a:solidFill>
                  <a:srgbClr val="111111"/>
                </a:solidFill>
                <a:effectLst/>
                <a:latin typeface="Raleway" pitchFamily="2" charset="-52"/>
              </a:rPr>
              <a:t>. Об этом сложено немало стихов и песен. С гостеприимством переплетены обычаи куначества, поскольку первое часто переходило во второе. Дагестанский дом всегда полон гостей. Окажитесь вы в селении даргинцев или аварцев – вас примут радушно, несмотря на то, что видят вас впервые в жизни. Каким бы ни был гость, он принимается с почестями, как долгожданный.</a:t>
            </a:r>
          </a:p>
          <a:p>
            <a:pPr algn="l" fontAlgn="base"/>
            <a:r>
              <a:rPr lang="ru-RU" sz="1600" b="0" i="0" u="none" strike="noStrike" dirty="0">
                <a:solidFill>
                  <a:srgbClr val="0000FF"/>
                </a:solidFill>
                <a:effectLst/>
                <a:latin typeface="Raleway" pitchFamily="2" charset="-52"/>
                <a:hlinkClick r:id="rId3"/>
              </a:rPr>
              <a:t>Народные традиции</a:t>
            </a:r>
            <a:r>
              <a:rPr lang="ru-RU" sz="1600" b="0" i="0" dirty="0">
                <a:solidFill>
                  <a:srgbClr val="111111"/>
                </a:solidFill>
                <a:effectLst/>
                <a:latin typeface="Raleway" pitchFamily="2" charset="-52"/>
              </a:rPr>
              <a:t> Дагестана предписывают принять с почестями даже незнакомого человека, если он оказался во дворе дома. До сих пор существуют определенные правила относительно того, как принимать гостей. Хозяева обязаны быть внимательными и благожелательными по отношению к гостю, выполнять его желания.</a:t>
            </a:r>
          </a:p>
        </p:txBody>
      </p:sp>
      <p:pic>
        <p:nvPicPr>
          <p:cNvPr id="8" name="Рисунок 7">
            <a:extLst>
              <a:ext uri="{FF2B5EF4-FFF2-40B4-BE49-F238E27FC236}">
                <a16:creationId xmlns:a16="http://schemas.microsoft.com/office/drawing/2014/main" id="{73ACFC3B-664A-4F3E-A867-C6B8532F0F34}"/>
              </a:ext>
            </a:extLst>
          </p:cNvPr>
          <p:cNvPicPr>
            <a:picLocks noChangeAspect="1"/>
          </p:cNvPicPr>
          <p:nvPr/>
        </p:nvPicPr>
        <p:blipFill>
          <a:blip r:embed="rId4"/>
          <a:stretch>
            <a:fillRect/>
          </a:stretch>
        </p:blipFill>
        <p:spPr>
          <a:xfrm>
            <a:off x="503077" y="2798763"/>
            <a:ext cx="5965866" cy="3877470"/>
          </a:xfrm>
          <a:prstGeom prst="rect">
            <a:avLst/>
          </a:prstGeom>
        </p:spPr>
      </p:pic>
      <p:pic>
        <p:nvPicPr>
          <p:cNvPr id="9" name="Рисунок 8">
            <a:extLst>
              <a:ext uri="{FF2B5EF4-FFF2-40B4-BE49-F238E27FC236}">
                <a16:creationId xmlns:a16="http://schemas.microsoft.com/office/drawing/2014/main" id="{DFE3FB16-8F72-4122-8B4C-7940CE7E4A4D}"/>
              </a:ext>
            </a:extLst>
          </p:cNvPr>
          <p:cNvPicPr>
            <a:picLocks noChangeAspect="1"/>
          </p:cNvPicPr>
          <p:nvPr/>
        </p:nvPicPr>
        <p:blipFill>
          <a:blip r:embed="rId5"/>
          <a:stretch>
            <a:fillRect/>
          </a:stretch>
        </p:blipFill>
        <p:spPr>
          <a:xfrm>
            <a:off x="6714252" y="2767366"/>
            <a:ext cx="4974671" cy="3940263"/>
          </a:xfrm>
          <a:prstGeom prst="rect">
            <a:avLst/>
          </a:prstGeom>
        </p:spPr>
      </p:pic>
    </p:spTree>
    <p:extLst>
      <p:ext uri="{BB962C8B-B14F-4D97-AF65-F5344CB8AC3E}">
        <p14:creationId xmlns:p14="http://schemas.microsoft.com/office/powerpoint/2010/main" val="1087876505"/>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FE02A1-69B8-4CB1-9911-C154FB8859B4}"/>
              </a:ext>
            </a:extLst>
          </p:cNvPr>
          <p:cNvSpPr txBox="1"/>
          <p:nvPr/>
        </p:nvSpPr>
        <p:spPr>
          <a:xfrm>
            <a:off x="197427" y="211706"/>
            <a:ext cx="11627427" cy="2031325"/>
          </a:xfrm>
          <a:prstGeom prst="rect">
            <a:avLst/>
          </a:prstGeom>
          <a:noFill/>
        </p:spPr>
        <p:txBody>
          <a:bodyPr wrap="square">
            <a:spAutoFit/>
          </a:bodyPr>
          <a:lstStyle/>
          <a:p>
            <a:pPr algn="ctr"/>
            <a:r>
              <a:rPr lang="ru-RU" b="1" i="0" dirty="0">
                <a:solidFill>
                  <a:srgbClr val="212529"/>
                </a:solidFill>
                <a:effectLst/>
                <a:latin typeface="Roboto" panose="02000000000000000000" pitchFamily="2" charset="0"/>
              </a:rPr>
              <a:t>Праздник Ураза-Байрам</a:t>
            </a:r>
          </a:p>
          <a:p>
            <a:pPr algn="l"/>
            <a:r>
              <a:rPr lang="ru-RU" b="1" i="0" dirty="0">
                <a:solidFill>
                  <a:srgbClr val="212529"/>
                </a:solidFill>
                <a:effectLst/>
                <a:latin typeface="Raleway" pitchFamily="2" charset="-52"/>
              </a:rPr>
              <a:t>	</a:t>
            </a:r>
            <a:r>
              <a:rPr lang="ru-RU" i="0" dirty="0">
                <a:solidFill>
                  <a:srgbClr val="212529"/>
                </a:solidFill>
                <a:effectLst/>
                <a:latin typeface="Raleway" pitchFamily="2" charset="-52"/>
              </a:rPr>
              <a:t>Праздник Ураза-Байрам, который иначе называется Ид аль-</a:t>
            </a:r>
            <a:r>
              <a:rPr lang="ru-RU" i="0" dirty="0" err="1">
                <a:solidFill>
                  <a:srgbClr val="212529"/>
                </a:solidFill>
                <a:effectLst/>
                <a:latin typeface="Raleway" pitchFamily="2" charset="-52"/>
              </a:rPr>
              <a:t>Фитр</a:t>
            </a:r>
            <a:r>
              <a:rPr lang="ru-RU" i="0" dirty="0">
                <a:solidFill>
                  <a:srgbClr val="212529"/>
                </a:solidFill>
                <a:effectLst/>
                <a:latin typeface="Raleway" pitchFamily="2" charset="-52"/>
              </a:rPr>
              <a:t>, Рамазан-байрамы или праздник разговения, знаменует завершение священного месяца Рамадан. Это всегда нерабочий день - верующие посещают праздничный намаз, а потом поздравляют родных и близких.</a:t>
            </a:r>
          </a:p>
          <a:p>
            <a:pPr algn="l"/>
            <a:r>
              <a:rPr lang="ru-RU" b="0" i="0" dirty="0">
                <a:solidFill>
                  <a:srgbClr val="212529"/>
                </a:solidFill>
                <a:effectLst/>
                <a:latin typeface="Raleway" pitchFamily="2" charset="-52"/>
              </a:rPr>
              <a:t>Светлый праздник Ид аль-</a:t>
            </a:r>
            <a:r>
              <a:rPr lang="ru-RU" b="0" i="0" dirty="0" err="1">
                <a:solidFill>
                  <a:srgbClr val="212529"/>
                </a:solidFill>
                <a:effectLst/>
                <a:latin typeface="Raleway" pitchFamily="2" charset="-52"/>
              </a:rPr>
              <a:t>Фитр</a:t>
            </a:r>
            <a:r>
              <a:rPr lang="ru-RU" b="0" i="0" dirty="0">
                <a:solidFill>
                  <a:srgbClr val="212529"/>
                </a:solidFill>
                <a:effectLst/>
                <a:latin typeface="Raleway" pitchFamily="2" charset="-52"/>
              </a:rPr>
              <a:t>, или </a:t>
            </a:r>
            <a:r>
              <a:rPr lang="ru-RU" b="0" i="0" u="none" strike="noStrike" dirty="0">
                <a:solidFill>
                  <a:srgbClr val="39A935"/>
                </a:solidFill>
                <a:effectLst/>
                <a:latin typeface="Raleway" pitchFamily="2" charset="-52"/>
                <a:hlinkClick r:id="rId2"/>
              </a:rPr>
              <a:t>Ураза-Байрам</a:t>
            </a:r>
            <a:r>
              <a:rPr lang="ru-RU" b="0" i="0" dirty="0">
                <a:solidFill>
                  <a:srgbClr val="212529"/>
                </a:solidFill>
                <a:effectLst/>
                <a:latin typeface="Raleway" pitchFamily="2" charset="-52"/>
              </a:rPr>
              <a:t>, или праздник разговения, Аллах преподносит в награду всем мусульманам - на протяжении всего месяца Рамадан они держат пост, изучают религию, делают добрые дела и духовно очищаются.</a:t>
            </a:r>
          </a:p>
        </p:txBody>
      </p:sp>
      <p:sp>
        <p:nvSpPr>
          <p:cNvPr id="9" name="TextBox 8">
            <a:extLst>
              <a:ext uri="{FF2B5EF4-FFF2-40B4-BE49-F238E27FC236}">
                <a16:creationId xmlns:a16="http://schemas.microsoft.com/office/drawing/2014/main" id="{99D25EB1-273A-4629-9A61-D9438D958AFF}"/>
              </a:ext>
            </a:extLst>
          </p:cNvPr>
          <p:cNvSpPr txBox="1"/>
          <p:nvPr/>
        </p:nvSpPr>
        <p:spPr>
          <a:xfrm>
            <a:off x="197427" y="2390956"/>
            <a:ext cx="5398078" cy="4247317"/>
          </a:xfrm>
          <a:prstGeom prst="rect">
            <a:avLst/>
          </a:prstGeom>
          <a:noFill/>
        </p:spPr>
        <p:txBody>
          <a:bodyPr wrap="square">
            <a:spAutoFit/>
          </a:bodyPr>
          <a:lstStyle/>
          <a:p>
            <a:r>
              <a:rPr lang="ru-RU" dirty="0">
                <a:latin typeface="Raleway" pitchFamily="2" charset="-52"/>
              </a:rPr>
              <a:t>В день праздника Ураза-байрам в Дагестане, Центральная Джума-мечеть Махачкалы собирает вокруг себя всех верующих на большую праздничную молитву. Намаз проходит и в других мечетях города и республики.</a:t>
            </a:r>
          </a:p>
          <a:p>
            <a:r>
              <a:rPr lang="ru-RU" dirty="0">
                <a:latin typeface="Raleway" pitchFamily="2" charset="-52"/>
              </a:rPr>
              <a:t>Поскольку каждый мусульманин считает своим долгом угостить в этот день своих друзей, коллег по работе, соседей и родственников, традиционно накрываются щедрые столы с национальными блюдами, сладостями и выпечкой. Поститься в день праздника запрещается, поэтому есть нужно вкусно и плотно. Принято в этот день и дарить подарки.</a:t>
            </a:r>
          </a:p>
        </p:txBody>
      </p:sp>
      <p:pic>
        <p:nvPicPr>
          <p:cNvPr id="8" name="Рисунок 7">
            <a:extLst>
              <a:ext uri="{FF2B5EF4-FFF2-40B4-BE49-F238E27FC236}">
                <a16:creationId xmlns:a16="http://schemas.microsoft.com/office/drawing/2014/main" id="{E8F683C5-F990-402F-8B6C-CBC7E1208A05}"/>
              </a:ext>
            </a:extLst>
          </p:cNvPr>
          <p:cNvPicPr>
            <a:picLocks noChangeAspect="1"/>
          </p:cNvPicPr>
          <p:nvPr/>
        </p:nvPicPr>
        <p:blipFill>
          <a:blip r:embed="rId3"/>
          <a:stretch>
            <a:fillRect/>
          </a:stretch>
        </p:blipFill>
        <p:spPr>
          <a:xfrm>
            <a:off x="5682095" y="2099191"/>
            <a:ext cx="5926282" cy="4444712"/>
          </a:xfrm>
          <a:prstGeom prst="rect">
            <a:avLst/>
          </a:prstGeom>
        </p:spPr>
      </p:pic>
    </p:spTree>
    <p:extLst>
      <p:ext uri="{BB962C8B-B14F-4D97-AF65-F5344CB8AC3E}">
        <p14:creationId xmlns:p14="http://schemas.microsoft.com/office/powerpoint/2010/main" val="4092607884"/>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8AF1FB5-7D27-4F43-9A43-2E311BCD7799}"/>
              </a:ext>
            </a:extLst>
          </p:cNvPr>
          <p:cNvSpPr>
            <a:spLocks noGrp="1"/>
          </p:cNvSpPr>
          <p:nvPr>
            <p:ph idx="1"/>
          </p:nvPr>
        </p:nvSpPr>
        <p:spPr>
          <a:xfrm>
            <a:off x="391390" y="323710"/>
            <a:ext cx="11423073" cy="20721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Raleway" pitchFamily="2" charset="-52"/>
                <a:ea typeface="+mn-ea"/>
                <a:cs typeface="+mn-cs"/>
              </a:rPr>
              <a:t>	Особое настроение в праздничный день - у детей. Они - главные герои Ураза-байрам. Проснувшись ранним утром, заранее подготовив самые большие пакеты и мешки, детвора спешит стучаться во все дома, чтобы поздравить старших. За это они получают подарки - конфеты, шоколадки, чипсы и даже носки. Так как Ураза-байрам - это семейный праздник, то многие дагестанцы отмечают его в своих родовых селах. В городах в эти дни практически не бывает машин, а улицу оккупируют - в хорошем смысле этого слова - дети с пакетами.</a:t>
            </a:r>
          </a:p>
          <a:p>
            <a:endParaRPr lang="ru-RU" dirty="0"/>
          </a:p>
        </p:txBody>
      </p:sp>
      <p:pic>
        <p:nvPicPr>
          <p:cNvPr id="4" name="Рисунок 3">
            <a:extLst>
              <a:ext uri="{FF2B5EF4-FFF2-40B4-BE49-F238E27FC236}">
                <a16:creationId xmlns:a16="http://schemas.microsoft.com/office/drawing/2014/main" id="{08376BC9-E402-48D1-9E50-ED2FDD8336F1}"/>
              </a:ext>
            </a:extLst>
          </p:cNvPr>
          <p:cNvPicPr>
            <a:picLocks noChangeAspect="1"/>
          </p:cNvPicPr>
          <p:nvPr/>
        </p:nvPicPr>
        <p:blipFill>
          <a:blip r:embed="rId2"/>
          <a:stretch>
            <a:fillRect/>
          </a:stretch>
        </p:blipFill>
        <p:spPr>
          <a:xfrm>
            <a:off x="5145949" y="2517287"/>
            <a:ext cx="6824379" cy="3838713"/>
          </a:xfrm>
          <a:prstGeom prst="rect">
            <a:avLst/>
          </a:prstGeom>
        </p:spPr>
      </p:pic>
      <p:pic>
        <p:nvPicPr>
          <p:cNvPr id="10" name="Рисунок 9">
            <a:extLst>
              <a:ext uri="{FF2B5EF4-FFF2-40B4-BE49-F238E27FC236}">
                <a16:creationId xmlns:a16="http://schemas.microsoft.com/office/drawing/2014/main" id="{389ABAFB-8E53-426B-8A16-B184E73E948D}"/>
              </a:ext>
            </a:extLst>
          </p:cNvPr>
          <p:cNvPicPr>
            <a:picLocks noChangeAspect="1"/>
          </p:cNvPicPr>
          <p:nvPr/>
        </p:nvPicPr>
        <p:blipFill>
          <a:blip r:embed="rId3"/>
          <a:stretch>
            <a:fillRect/>
          </a:stretch>
        </p:blipFill>
        <p:spPr>
          <a:xfrm>
            <a:off x="391390" y="2526692"/>
            <a:ext cx="4668983" cy="3838713"/>
          </a:xfrm>
          <a:prstGeom prst="rect">
            <a:avLst/>
          </a:prstGeom>
        </p:spPr>
      </p:pic>
    </p:spTree>
    <p:extLst>
      <p:ext uri="{BB962C8B-B14F-4D97-AF65-F5344CB8AC3E}">
        <p14:creationId xmlns:p14="http://schemas.microsoft.com/office/powerpoint/2010/main" val="2033744020"/>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E3B252F0-A9A4-4709-8430-27AA73D6877D}"/>
              </a:ext>
            </a:extLst>
          </p:cNvPr>
          <p:cNvPicPr>
            <a:picLocks noChangeAspect="1"/>
          </p:cNvPicPr>
          <p:nvPr/>
        </p:nvPicPr>
        <p:blipFill>
          <a:blip r:embed="rId2"/>
          <a:stretch>
            <a:fillRect/>
          </a:stretch>
        </p:blipFill>
        <p:spPr>
          <a:xfrm>
            <a:off x="251114" y="2848461"/>
            <a:ext cx="6627667" cy="3728063"/>
          </a:xfrm>
          <a:prstGeom prst="rect">
            <a:avLst/>
          </a:prstGeom>
        </p:spPr>
      </p:pic>
      <p:sp>
        <p:nvSpPr>
          <p:cNvPr id="5" name="TextBox 4">
            <a:extLst>
              <a:ext uri="{FF2B5EF4-FFF2-40B4-BE49-F238E27FC236}">
                <a16:creationId xmlns:a16="http://schemas.microsoft.com/office/drawing/2014/main" id="{864A9558-A23D-4BD9-8463-06A7EBC0F5C0}"/>
              </a:ext>
            </a:extLst>
          </p:cNvPr>
          <p:cNvSpPr txBox="1"/>
          <p:nvPr/>
        </p:nvSpPr>
        <p:spPr>
          <a:xfrm>
            <a:off x="394855" y="179249"/>
            <a:ext cx="11887200" cy="2585323"/>
          </a:xfrm>
          <a:prstGeom prst="rect">
            <a:avLst/>
          </a:prstGeom>
          <a:noFill/>
        </p:spPr>
        <p:txBody>
          <a:bodyPr wrap="square">
            <a:spAutoFit/>
          </a:bodyPr>
          <a:lstStyle/>
          <a:p>
            <a:pPr algn="ctr" fontAlgn="base"/>
            <a:r>
              <a:rPr lang="ru-RU" b="1" i="0" dirty="0">
                <a:solidFill>
                  <a:schemeClr val="accent2"/>
                </a:solidFill>
                <a:effectLst/>
                <a:latin typeface="Raleway" pitchFamily="2" charset="-52"/>
              </a:rPr>
              <a:t>Праздники и свадебные традиции</a:t>
            </a:r>
          </a:p>
          <a:p>
            <a:pPr algn="l" fontAlgn="base"/>
            <a:r>
              <a:rPr lang="ru-RU" b="0" i="0" dirty="0">
                <a:solidFill>
                  <a:srgbClr val="111111"/>
                </a:solidFill>
                <a:effectLst/>
                <a:latin typeface="Raleway" pitchFamily="2" charset="-52"/>
              </a:rPr>
              <a:t>	</a:t>
            </a:r>
            <a:r>
              <a:rPr lang="ru-RU" sz="1400" b="0" i="0" dirty="0">
                <a:solidFill>
                  <a:srgbClr val="111111"/>
                </a:solidFill>
                <a:effectLst/>
                <a:latin typeface="Raleway" pitchFamily="2" charset="-52"/>
              </a:rPr>
              <a:t>Говоря о национальных обычаях, нельзя обойти стороной праздники и </a:t>
            </a:r>
            <a:r>
              <a:rPr lang="ru-RU" sz="1400" b="0" i="0" u="none" strike="noStrike" dirty="0">
                <a:solidFill>
                  <a:srgbClr val="0000FF"/>
                </a:solidFill>
                <a:effectLst/>
                <a:latin typeface="Raleway" pitchFamily="2" charset="-52"/>
                <a:hlinkClick r:id="rId3"/>
              </a:rPr>
              <a:t>дагестанские свадьбы</a:t>
            </a:r>
            <a:r>
              <a:rPr lang="ru-RU" sz="1400" b="0" i="0" dirty="0">
                <a:solidFill>
                  <a:srgbClr val="111111"/>
                </a:solidFill>
                <a:effectLst/>
                <a:latin typeface="Raleway" pitchFamily="2" charset="-52"/>
              </a:rPr>
              <a:t>. Какой же народ не имеет собственных праздников? Дагестанцы обычно отмечают их сообща. Издавна на такие мероприятия в крупные селения приходили жители небольших окрестных аулов. Праздники помогали еще раз ощутить общность всех присутствующих, сплотить их.</a:t>
            </a:r>
          </a:p>
          <a:p>
            <a:pPr algn="l" fontAlgn="base"/>
            <a:r>
              <a:rPr lang="ru-RU" sz="1400" b="0" i="0" dirty="0">
                <a:solidFill>
                  <a:srgbClr val="111111"/>
                </a:solidFill>
                <a:effectLst/>
                <a:latin typeface="Raleway" pitchFamily="2" charset="-52"/>
              </a:rPr>
              <a:t>К торжествам относятся, прежде всего, религиозные праздники </a:t>
            </a:r>
            <a:r>
              <a:rPr lang="ru-RU" sz="1400" b="1" i="0" dirty="0">
                <a:solidFill>
                  <a:srgbClr val="111111"/>
                </a:solidFill>
                <a:effectLst/>
                <a:latin typeface="Raleway" pitchFamily="2" charset="-52"/>
              </a:rPr>
              <a:t>Курбан-байрам и Ураза-байрам</a:t>
            </a:r>
            <a:r>
              <a:rPr lang="ru-RU" sz="1400" b="0" i="0" dirty="0">
                <a:solidFill>
                  <a:srgbClr val="111111"/>
                </a:solidFill>
                <a:effectLst/>
                <a:latin typeface="Raleway" pitchFamily="2" charset="-52"/>
              </a:rPr>
              <a:t>, и светские: </a:t>
            </a:r>
            <a:r>
              <a:rPr lang="ru-RU" sz="1400" b="0" i="0" u="none" strike="noStrike" dirty="0" err="1">
                <a:solidFill>
                  <a:srgbClr val="0000FF"/>
                </a:solidFill>
                <a:effectLst/>
                <a:latin typeface="Raleway" pitchFamily="2" charset="-52"/>
                <a:hlinkClick r:id="rId4"/>
              </a:rPr>
              <a:t>Новруз</a:t>
            </a:r>
            <a:r>
              <a:rPr lang="ru-RU" sz="1400" b="0" i="0" u="none" strike="noStrike" dirty="0">
                <a:solidFill>
                  <a:srgbClr val="0000FF"/>
                </a:solidFill>
                <a:effectLst/>
                <a:latin typeface="Raleway" pitchFamily="2" charset="-52"/>
                <a:hlinkClick r:id="rId4"/>
              </a:rPr>
              <a:t>-Байрам</a:t>
            </a:r>
            <a:r>
              <a:rPr lang="ru-RU" sz="1400" b="0" i="0" dirty="0">
                <a:solidFill>
                  <a:srgbClr val="111111"/>
                </a:solidFill>
                <a:effectLst/>
                <a:latin typeface="Raleway" pitchFamily="2" charset="-52"/>
              </a:rPr>
              <a:t> и т.д. (праздник весны с языческими корнями, приуроченный к весеннему равноденствию, в это же время (21 марта) празднуется и День первой борозды). В отдельных горных районах существуют специфические праздники. Например, День воды, который празднуется 1 мая. Это, в основном, праздник женский – девушки умываются из родника, просят у природы красоты и любви в будущей семье. Очень широко и красочно при содействии правительства Республики отмечается день конституции Дагестана. По сезонам на центральной площади Республики проходят всевозможные выставки, ярмарки  где представлены</a:t>
            </a:r>
            <a:r>
              <a:rPr lang="ru-RU" sz="1400" b="0" i="0" dirty="0">
                <a:solidFill>
                  <a:srgbClr val="7D7D7D"/>
                </a:solidFill>
                <a:effectLst/>
                <a:latin typeface="PT Sans" panose="020B0604020202020204" pitchFamily="34" charset="-52"/>
              </a:rPr>
              <a:t> </a:t>
            </a:r>
            <a:r>
              <a:rPr lang="ru-RU" sz="1400" b="0" i="0" dirty="0">
                <a:effectLst/>
                <a:latin typeface="Raleway" pitchFamily="2" charset="-52"/>
              </a:rPr>
              <a:t>уникальные украшения, кувшины</a:t>
            </a:r>
            <a:r>
              <a:rPr lang="ru-RU" sz="1400" dirty="0">
                <a:latin typeface="Raleway" pitchFamily="2" charset="-52"/>
              </a:rPr>
              <a:t>,</a:t>
            </a:r>
            <a:r>
              <a:rPr lang="ru-RU" sz="1400" b="0" i="0" dirty="0">
                <a:effectLst/>
                <a:latin typeface="Raleway" pitchFamily="2" charset="-52"/>
              </a:rPr>
              <a:t> знаменитые ковры и бурки можно не только увидеть или купить, но и попробовать сделать своими руками под руководством сельских мастеров</a:t>
            </a:r>
            <a:endParaRPr lang="ru-RU" sz="1400" b="0" i="0" dirty="0">
              <a:solidFill>
                <a:srgbClr val="111111"/>
              </a:solidFill>
              <a:effectLst/>
              <a:latin typeface="Raleway" pitchFamily="2" charset="-52"/>
            </a:endParaRPr>
          </a:p>
        </p:txBody>
      </p:sp>
      <p:pic>
        <p:nvPicPr>
          <p:cNvPr id="10" name="Рисунок 9">
            <a:extLst>
              <a:ext uri="{FF2B5EF4-FFF2-40B4-BE49-F238E27FC236}">
                <a16:creationId xmlns:a16="http://schemas.microsoft.com/office/drawing/2014/main" id="{D05969EE-738B-4065-97C9-79E2A4389FE2}"/>
              </a:ext>
            </a:extLst>
          </p:cNvPr>
          <p:cNvPicPr>
            <a:picLocks noChangeAspect="1"/>
          </p:cNvPicPr>
          <p:nvPr/>
        </p:nvPicPr>
        <p:blipFill>
          <a:blip r:embed="rId5"/>
          <a:stretch>
            <a:fillRect/>
          </a:stretch>
        </p:blipFill>
        <p:spPr>
          <a:xfrm>
            <a:off x="7231311" y="2848461"/>
            <a:ext cx="4531738" cy="3728063"/>
          </a:xfrm>
          <a:prstGeom prst="rect">
            <a:avLst/>
          </a:prstGeom>
        </p:spPr>
      </p:pic>
    </p:spTree>
    <p:extLst>
      <p:ext uri="{BB962C8B-B14F-4D97-AF65-F5344CB8AC3E}">
        <p14:creationId xmlns:p14="http://schemas.microsoft.com/office/powerpoint/2010/main" val="324211039"/>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C55CEA21-BFBB-4FE6-B70B-47BE32776DA3}"/>
              </a:ext>
            </a:extLst>
          </p:cNvPr>
          <p:cNvPicPr>
            <a:picLocks noChangeAspect="1"/>
          </p:cNvPicPr>
          <p:nvPr/>
        </p:nvPicPr>
        <p:blipFill>
          <a:blip r:embed="rId2"/>
          <a:stretch>
            <a:fillRect/>
          </a:stretch>
        </p:blipFill>
        <p:spPr>
          <a:xfrm>
            <a:off x="186751" y="1783751"/>
            <a:ext cx="6712526" cy="4473925"/>
          </a:xfrm>
          <a:prstGeom prst="rect">
            <a:avLst/>
          </a:prstGeom>
        </p:spPr>
      </p:pic>
      <p:sp>
        <p:nvSpPr>
          <p:cNvPr id="7" name="TextBox 6">
            <a:extLst>
              <a:ext uri="{FF2B5EF4-FFF2-40B4-BE49-F238E27FC236}">
                <a16:creationId xmlns:a16="http://schemas.microsoft.com/office/drawing/2014/main" id="{CDABA159-295F-4114-A30E-DEF624B1C7EB}"/>
              </a:ext>
            </a:extLst>
          </p:cNvPr>
          <p:cNvSpPr txBox="1"/>
          <p:nvPr/>
        </p:nvSpPr>
        <p:spPr>
          <a:xfrm>
            <a:off x="561109" y="262557"/>
            <a:ext cx="11263745" cy="1631216"/>
          </a:xfrm>
          <a:prstGeom prst="rect">
            <a:avLst/>
          </a:prstGeom>
          <a:noFill/>
        </p:spPr>
        <p:txBody>
          <a:bodyPr wrap="square">
            <a:spAutoFit/>
          </a:bodyPr>
          <a:lstStyle/>
          <a:p>
            <a:pPr algn="ctr"/>
            <a:r>
              <a:rPr kumimoji="0" lang="ru-RU" sz="2000" b="1" i="0" u="none" strike="noStrike" kern="1200" cap="none" spc="0" normalizeH="0" baseline="0" noProof="0" dirty="0">
                <a:ln>
                  <a:noFill/>
                </a:ln>
                <a:solidFill>
                  <a:schemeClr val="accent2"/>
                </a:solidFill>
                <a:effectLst/>
                <a:uLnTx/>
                <a:uFillTx/>
                <a:latin typeface="Raleway" pitchFamily="2" charset="-52"/>
                <a:ea typeface="+mn-ea"/>
                <a:cs typeface="+mn-cs"/>
              </a:rPr>
              <a:t>Навруз-байрам</a:t>
            </a:r>
            <a:endParaRPr lang="ru-RU" sz="2000" b="1" i="0" dirty="0">
              <a:solidFill>
                <a:schemeClr val="accent2"/>
              </a:solidFill>
              <a:effectLst/>
              <a:latin typeface="Raleway" pitchFamily="2" charset="-52"/>
            </a:endParaRPr>
          </a:p>
          <a:p>
            <a:r>
              <a:rPr lang="ru-RU" sz="1600" i="0" dirty="0">
                <a:solidFill>
                  <a:srgbClr val="2E2E2E"/>
                </a:solidFill>
                <a:effectLst/>
                <a:latin typeface="Raleway" pitchFamily="2" charset="-52"/>
              </a:rPr>
              <a:t>	В Дагестане отмечают один из самых древних праздников на земле, который известен с 7-го века до нашей эры. Навруз-байрам символизирует обновление природы и человека, очищение душ и начало новой жизни. Этот праздник в дагестанских селах отмечают уже много веков. Горцы давно перестали поклоняться огню и солнцу, но про древний праздник не забыли. В день весеннего равноденствия по-прежнему жгут костры. Так здесь встречают весну и провожают зиму.</a:t>
            </a:r>
            <a:endParaRPr lang="ru-RU" sz="1600" dirty="0">
              <a:latin typeface="Raleway" pitchFamily="2" charset="-52"/>
            </a:endParaRPr>
          </a:p>
        </p:txBody>
      </p:sp>
      <p:pic>
        <p:nvPicPr>
          <p:cNvPr id="11" name="Рисунок 10">
            <a:extLst>
              <a:ext uri="{FF2B5EF4-FFF2-40B4-BE49-F238E27FC236}">
                <a16:creationId xmlns:a16="http://schemas.microsoft.com/office/drawing/2014/main" id="{9FE9B4C2-7CEA-45CF-999F-75E7AAA1F9DD}"/>
              </a:ext>
            </a:extLst>
          </p:cNvPr>
          <p:cNvPicPr>
            <a:picLocks noChangeAspect="1"/>
          </p:cNvPicPr>
          <p:nvPr/>
        </p:nvPicPr>
        <p:blipFill>
          <a:blip r:embed="rId3"/>
          <a:stretch>
            <a:fillRect/>
          </a:stretch>
        </p:blipFill>
        <p:spPr>
          <a:xfrm>
            <a:off x="6256691" y="2978092"/>
            <a:ext cx="5859808" cy="3558628"/>
          </a:xfrm>
          <a:prstGeom prst="rect">
            <a:avLst/>
          </a:prstGeom>
        </p:spPr>
      </p:pic>
    </p:spTree>
    <p:extLst>
      <p:ext uri="{BB962C8B-B14F-4D97-AF65-F5344CB8AC3E}">
        <p14:creationId xmlns:p14="http://schemas.microsoft.com/office/powerpoint/2010/main" val="2988510696"/>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E09B2528-73E8-493C-96E2-650307031E53}"/>
              </a:ext>
            </a:extLst>
          </p:cNvPr>
          <p:cNvPicPr>
            <a:picLocks noChangeAspect="1"/>
          </p:cNvPicPr>
          <p:nvPr/>
        </p:nvPicPr>
        <p:blipFill>
          <a:blip r:embed="rId2"/>
          <a:stretch>
            <a:fillRect/>
          </a:stretch>
        </p:blipFill>
        <p:spPr>
          <a:xfrm>
            <a:off x="1155742" y="179667"/>
            <a:ext cx="9880515" cy="6498666"/>
          </a:xfrm>
          <a:prstGeom prst="rect">
            <a:avLst/>
          </a:prstGeom>
        </p:spPr>
      </p:pic>
      <p:sp>
        <p:nvSpPr>
          <p:cNvPr id="8" name="TextBox 7">
            <a:extLst>
              <a:ext uri="{FF2B5EF4-FFF2-40B4-BE49-F238E27FC236}">
                <a16:creationId xmlns:a16="http://schemas.microsoft.com/office/drawing/2014/main" id="{3706E053-5EE9-49D2-BC32-1343DF551B74}"/>
              </a:ext>
            </a:extLst>
          </p:cNvPr>
          <p:cNvSpPr txBox="1"/>
          <p:nvPr/>
        </p:nvSpPr>
        <p:spPr>
          <a:xfrm>
            <a:off x="748145" y="274535"/>
            <a:ext cx="11370420" cy="738664"/>
          </a:xfrm>
          <a:prstGeom prst="rect">
            <a:avLst/>
          </a:prstGeom>
          <a:noFill/>
        </p:spPr>
        <p:txBody>
          <a:bodyPr wrap="none" rtlCol="0">
            <a:spAutoFit/>
          </a:bodyPr>
          <a:lstStyle/>
          <a:p>
            <a:r>
              <a:rPr lang="ru-RU" sz="2400" b="1" dirty="0">
                <a:solidFill>
                  <a:schemeClr val="accent2"/>
                </a:solidFill>
                <a:latin typeface="Raleway" pitchFamily="2" charset="-52"/>
              </a:rPr>
              <a:t>Свадебные традиции в Дагестане</a:t>
            </a:r>
          </a:p>
          <a:p>
            <a:r>
              <a:rPr lang="ru-RU" dirty="0">
                <a:solidFill>
                  <a:schemeClr val="accent2"/>
                </a:solidFill>
                <a:latin typeface="Raleway" pitchFamily="2" charset="-52"/>
              </a:rPr>
              <a:t>                                                                            Переплетение современного и исторически священного</a:t>
            </a:r>
          </a:p>
        </p:txBody>
      </p:sp>
      <p:sp>
        <p:nvSpPr>
          <p:cNvPr id="13" name="TextBox 12">
            <a:extLst>
              <a:ext uri="{FF2B5EF4-FFF2-40B4-BE49-F238E27FC236}">
                <a16:creationId xmlns:a16="http://schemas.microsoft.com/office/drawing/2014/main" id="{4F5B6379-DC02-4CEF-999C-3F453889E515}"/>
              </a:ext>
            </a:extLst>
          </p:cNvPr>
          <p:cNvSpPr txBox="1"/>
          <p:nvPr/>
        </p:nvSpPr>
        <p:spPr>
          <a:xfrm>
            <a:off x="7694567" y="2765566"/>
            <a:ext cx="3167198" cy="954107"/>
          </a:xfrm>
          <a:prstGeom prst="rect">
            <a:avLst/>
          </a:prstGeom>
          <a:noFill/>
        </p:spPr>
        <p:txBody>
          <a:bodyPr wrap="square">
            <a:spAutoFit/>
          </a:bodyPr>
          <a:lstStyle/>
          <a:p>
            <a:r>
              <a:rPr lang="ru-RU" sz="1400" i="1" dirty="0">
                <a:latin typeface="Raleway" pitchFamily="2" charset="-52"/>
              </a:rPr>
              <a:t>Желаю счастья выше гор, </a:t>
            </a:r>
          </a:p>
          <a:p>
            <a:r>
              <a:rPr lang="ru-RU" sz="1400" i="1" dirty="0">
                <a:latin typeface="Raleway" pitchFamily="2" charset="-52"/>
              </a:rPr>
              <a:t>любви, которая как сказка! </a:t>
            </a:r>
          </a:p>
          <a:p>
            <a:r>
              <a:rPr lang="ru-RU" sz="1400" i="1" dirty="0">
                <a:latin typeface="Raleway" pitchFamily="2" charset="-52"/>
              </a:rPr>
              <a:t>А также замечательной души, души как у кавказца!</a:t>
            </a:r>
          </a:p>
        </p:txBody>
      </p:sp>
    </p:spTree>
    <p:extLst>
      <p:ext uri="{BB962C8B-B14F-4D97-AF65-F5344CB8AC3E}">
        <p14:creationId xmlns:p14="http://schemas.microsoft.com/office/powerpoint/2010/main" val="2166962375"/>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2CA86867-DF94-4707-ACAE-B19C614BB272}"/>
              </a:ext>
            </a:extLst>
          </p:cNvPr>
          <p:cNvSpPr>
            <a:spLocks noGrp="1"/>
          </p:cNvSpPr>
          <p:nvPr>
            <p:ph idx="1"/>
          </p:nvPr>
        </p:nvSpPr>
        <p:spPr>
          <a:xfrm>
            <a:off x="562062" y="1045448"/>
            <a:ext cx="5125674" cy="4968759"/>
          </a:xfrm>
        </p:spPr>
        <p:txBody>
          <a:bodyPr>
            <a:noAutofit/>
          </a:bodyPr>
          <a:lstStyle/>
          <a:p>
            <a:pPr marL="0" indent="0" algn="ctr">
              <a:buNone/>
            </a:pPr>
            <a:r>
              <a:rPr lang="ru-RU" sz="1800" b="1" dirty="0">
                <a:solidFill>
                  <a:schemeClr val="accent2"/>
                </a:solidFill>
                <a:latin typeface="Raleway" pitchFamily="2" charset="-52"/>
              </a:rPr>
              <a:t>Меню сайта (</a:t>
            </a:r>
            <a:r>
              <a:rPr lang="ru-RU" sz="1400" dirty="0">
                <a:solidFill>
                  <a:schemeClr val="accent2"/>
                </a:solidFill>
                <a:latin typeface="Raleway" pitchFamily="2" charset="-52"/>
              </a:rPr>
              <a:t>Далее по всем пунктам ссылки</a:t>
            </a:r>
          </a:p>
          <a:p>
            <a:pPr marL="0" indent="0" algn="ctr">
              <a:buNone/>
            </a:pPr>
            <a:r>
              <a:rPr lang="ru-RU" sz="1400" dirty="0">
                <a:solidFill>
                  <a:schemeClr val="accent2"/>
                </a:solidFill>
                <a:latin typeface="Raleway" pitchFamily="2" charset="-52"/>
              </a:rPr>
              <a:t>шрифт </a:t>
            </a:r>
            <a:r>
              <a:rPr lang="en-US" sz="1400" dirty="0" err="1">
                <a:solidFill>
                  <a:schemeClr val="accent2"/>
                </a:solidFill>
                <a:latin typeface="Raleway" pitchFamily="2" charset="-52"/>
              </a:rPr>
              <a:t>Raleway</a:t>
            </a:r>
            <a:r>
              <a:rPr lang="ru-RU" sz="1400" dirty="0">
                <a:solidFill>
                  <a:schemeClr val="accent2"/>
                </a:solidFill>
                <a:latin typeface="Raleway" pitchFamily="2" charset="-52"/>
              </a:rPr>
              <a:t>, цвета как в презентации)</a:t>
            </a:r>
          </a:p>
          <a:p>
            <a:pPr marL="357188" indent="-174625">
              <a:buFont typeface="Wingdings" panose="05000000000000000000" pitchFamily="2" charset="2"/>
              <a:buChar char="v"/>
            </a:pPr>
            <a:r>
              <a:rPr lang="ru-RU" sz="1800" dirty="0">
                <a:latin typeface="Raleway" pitchFamily="2" charset="-52"/>
              </a:rPr>
              <a:t>Про регион: География, особенности, уникальная природа, колорит края в праздники</a:t>
            </a:r>
          </a:p>
          <a:p>
            <a:pPr marL="357188" indent="-174625">
              <a:buFont typeface="Wingdings" panose="05000000000000000000" pitchFamily="2" charset="2"/>
              <a:buChar char="v"/>
            </a:pPr>
            <a:r>
              <a:rPr lang="ru-RU" sz="1800" dirty="0">
                <a:latin typeface="Raleway" pitchFamily="2" charset="-52"/>
              </a:rPr>
              <a:t>Помощь в организации отдыха: авиабилеты, железнодорожные билеты, автостоп</a:t>
            </a:r>
          </a:p>
          <a:p>
            <a:pPr marL="357188" indent="-174625">
              <a:buFont typeface="Wingdings" panose="05000000000000000000" pitchFamily="2" charset="2"/>
              <a:buChar char="v"/>
            </a:pPr>
            <a:r>
              <a:rPr lang="ru-RU" sz="1800" dirty="0">
                <a:latin typeface="Raleway" pitchFamily="2" charset="-52"/>
              </a:rPr>
              <a:t>Где остановиться: гостиницы, гостевые домики, квартиры</a:t>
            </a:r>
          </a:p>
          <a:p>
            <a:pPr marL="357188" indent="-174625">
              <a:buFont typeface="Wingdings" panose="05000000000000000000" pitchFamily="2" charset="2"/>
              <a:buChar char="v"/>
            </a:pPr>
            <a:r>
              <a:rPr lang="ru-RU" sz="1800" dirty="0">
                <a:latin typeface="Raleway" pitchFamily="2" charset="-52"/>
              </a:rPr>
              <a:t>Как отдохнуть: туры, гиды. Где поесть: рестораны, кафе</a:t>
            </a:r>
          </a:p>
          <a:p>
            <a:pPr marL="357188" indent="-174625">
              <a:buFont typeface="Wingdings" panose="05000000000000000000" pitchFamily="2" charset="2"/>
              <a:buChar char="v"/>
            </a:pPr>
            <a:r>
              <a:rPr lang="ru-RU" sz="1800" dirty="0">
                <a:latin typeface="Raleway" pitchFamily="2" charset="-52"/>
              </a:rPr>
              <a:t>Отзывы</a:t>
            </a:r>
          </a:p>
          <a:p>
            <a:pPr marL="357188" indent="-174625">
              <a:buFont typeface="Wingdings" panose="05000000000000000000" pitchFamily="2" charset="2"/>
              <a:buChar char="v"/>
            </a:pPr>
            <a:r>
              <a:rPr lang="ru-RU" sz="1800" dirty="0">
                <a:latin typeface="Raleway" pitchFamily="2" charset="-52"/>
              </a:rPr>
              <a:t>Контакты</a:t>
            </a:r>
          </a:p>
          <a:p>
            <a:endParaRPr lang="ru-RU" sz="300" dirty="0"/>
          </a:p>
        </p:txBody>
      </p:sp>
      <p:pic>
        <p:nvPicPr>
          <p:cNvPr id="4" name="Рисунок 3">
            <a:extLst>
              <a:ext uri="{FF2B5EF4-FFF2-40B4-BE49-F238E27FC236}">
                <a16:creationId xmlns:a16="http://schemas.microsoft.com/office/drawing/2014/main" id="{66098A3F-63B7-4D81-82AF-CFAC1A6F2E1A}"/>
              </a:ext>
            </a:extLst>
          </p:cNvPr>
          <p:cNvPicPr>
            <a:picLocks noChangeAspect="1"/>
          </p:cNvPicPr>
          <p:nvPr/>
        </p:nvPicPr>
        <p:blipFill>
          <a:blip r:embed="rId2"/>
          <a:stretch>
            <a:fillRect/>
          </a:stretch>
        </p:blipFill>
        <p:spPr>
          <a:xfrm>
            <a:off x="6504266" y="138418"/>
            <a:ext cx="4702551" cy="6581163"/>
          </a:xfrm>
          <a:prstGeom prst="rect">
            <a:avLst/>
          </a:prstGeom>
        </p:spPr>
      </p:pic>
    </p:spTree>
    <p:extLst>
      <p:ext uri="{BB962C8B-B14F-4D97-AF65-F5344CB8AC3E}">
        <p14:creationId xmlns:p14="http://schemas.microsoft.com/office/powerpoint/2010/main" val="415883001"/>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F9FB9C-9C8C-4206-9940-700796984DC8}"/>
              </a:ext>
            </a:extLst>
          </p:cNvPr>
          <p:cNvSpPr txBox="1"/>
          <p:nvPr/>
        </p:nvSpPr>
        <p:spPr>
          <a:xfrm>
            <a:off x="284016" y="228657"/>
            <a:ext cx="11166765" cy="3293209"/>
          </a:xfrm>
          <a:prstGeom prst="rect">
            <a:avLst/>
          </a:prstGeom>
          <a:noFill/>
        </p:spPr>
        <p:txBody>
          <a:bodyPr wrap="square">
            <a:spAutoFit/>
          </a:bodyPr>
          <a:lstStyle/>
          <a:p>
            <a:pPr algn="l" fontAlgn="base"/>
            <a:r>
              <a:rPr lang="ru-RU" sz="1600" b="0" i="0" dirty="0">
                <a:solidFill>
                  <a:srgbClr val="111111"/>
                </a:solidFill>
                <a:effectLst/>
                <a:latin typeface="Raleway" pitchFamily="2" charset="-52"/>
              </a:rPr>
              <a:t>	Свадебные традиции в Дагестане практически не менялись на протяжении веков. Ни одно подобное торжество не обходится без музыки, танцев, роскошного угощения. Причем свадьба всегда отмечается широко, сюда могут прийти все желающие. Как только ребенок еще только появился на свет, его родители уже начинают подготовку к его будущему торжеству. Копятся деньги, приданое, а значит, на тот момент, когда сын или дочь решают завести семью, у их родни хватает средств для того, чтобы сделать свадьбу поистине роскошной.</a:t>
            </a:r>
          </a:p>
          <a:p>
            <a:pPr algn="l" fontAlgn="base"/>
            <a:r>
              <a:rPr lang="ru-RU" sz="1600" b="0" i="0" dirty="0">
                <a:solidFill>
                  <a:srgbClr val="111111"/>
                </a:solidFill>
                <a:effectLst/>
                <a:latin typeface="Raleway" pitchFamily="2" charset="-52"/>
              </a:rPr>
              <a:t>Согласно обычаям, в первый свадебный день музыка встречает всех гостей, а сам праздник проходит в доме невесты. Официальное же бракосочетание отмечается лишь в день свадьбы жениха, которая играется в его доме на следующий день, либо через несколько дней, туда привозят невесту с подарками и приданым.</a:t>
            </a:r>
          </a:p>
          <a:p>
            <a:pPr algn="l" fontAlgn="base"/>
            <a:r>
              <a:rPr lang="ru-RU" sz="1600" b="0" i="0" dirty="0">
                <a:solidFill>
                  <a:srgbClr val="111111"/>
                </a:solidFill>
                <a:effectLst/>
                <a:latin typeface="Raleway" pitchFamily="2" charset="-52"/>
              </a:rPr>
              <a:t>Нужно признать, что не все старинные обычаи сегодня однозначно воспринимаются в обществе. До сих пор не утихают дискуссии по поводу </a:t>
            </a:r>
            <a:r>
              <a:rPr lang="ru-RU" sz="1600" b="0" i="0" u="none" strike="noStrike" dirty="0">
                <a:solidFill>
                  <a:srgbClr val="0000FF"/>
                </a:solidFill>
                <a:effectLst/>
                <a:latin typeface="Raleway" pitchFamily="2" charset="-52"/>
                <a:hlinkClick r:id="rId2"/>
              </a:rPr>
              <a:t>кровной мести</a:t>
            </a:r>
            <a:r>
              <a:rPr lang="ru-RU" sz="1600" b="0" i="0" dirty="0">
                <a:solidFill>
                  <a:srgbClr val="111111"/>
                </a:solidFill>
                <a:effectLst/>
                <a:latin typeface="Raleway" pitchFamily="2" charset="-52"/>
              </a:rPr>
              <a:t> и </a:t>
            </a:r>
            <a:r>
              <a:rPr lang="ru-RU" sz="1600" b="0" i="0" u="none" strike="noStrike" dirty="0">
                <a:solidFill>
                  <a:srgbClr val="0000FF"/>
                </a:solidFill>
                <a:effectLst/>
                <a:latin typeface="Raleway" pitchFamily="2" charset="-52"/>
                <a:hlinkClick r:id="rId3"/>
              </a:rPr>
              <a:t>похищения невест</a:t>
            </a:r>
            <a:r>
              <a:rPr lang="ru-RU" sz="1600" b="0" i="0" dirty="0">
                <a:solidFill>
                  <a:srgbClr val="111111"/>
                </a:solidFill>
                <a:effectLst/>
                <a:latin typeface="Raleway" pitchFamily="2" charset="-52"/>
              </a:rPr>
              <a:t>. Мы понимаем, что в рамках краткого обзора довольно сложно раскрыть все нюансы. В последующих статьях мы обязательно углубимся в эту тему и более детально покажем жизнь и быт </a:t>
            </a:r>
            <a:r>
              <a:rPr lang="ru-RU" sz="1600" b="0" i="0" u="none" strike="noStrike" dirty="0">
                <a:solidFill>
                  <a:srgbClr val="0000FF"/>
                </a:solidFill>
                <a:effectLst/>
                <a:latin typeface="Raleway" pitchFamily="2" charset="-52"/>
                <a:hlinkClick r:id="rId4"/>
              </a:rPr>
              <a:t>кавказских народов</a:t>
            </a:r>
            <a:r>
              <a:rPr lang="ru-RU" sz="1600" b="0" i="0" dirty="0">
                <a:solidFill>
                  <a:srgbClr val="111111"/>
                </a:solidFill>
                <a:effectLst/>
                <a:latin typeface="Raleway" pitchFamily="2" charset="-52"/>
              </a:rPr>
              <a:t>.</a:t>
            </a:r>
          </a:p>
        </p:txBody>
      </p:sp>
      <p:pic>
        <p:nvPicPr>
          <p:cNvPr id="6" name="Рисунок 5">
            <a:extLst>
              <a:ext uri="{FF2B5EF4-FFF2-40B4-BE49-F238E27FC236}">
                <a16:creationId xmlns:a16="http://schemas.microsoft.com/office/drawing/2014/main" id="{FBC9DF12-8DFE-4100-8E3E-1CDBD31240D5}"/>
              </a:ext>
            </a:extLst>
          </p:cNvPr>
          <p:cNvPicPr>
            <a:picLocks noChangeAspect="1"/>
          </p:cNvPicPr>
          <p:nvPr/>
        </p:nvPicPr>
        <p:blipFill>
          <a:blip r:embed="rId5"/>
          <a:stretch>
            <a:fillRect/>
          </a:stretch>
        </p:blipFill>
        <p:spPr>
          <a:xfrm>
            <a:off x="6481837" y="3599118"/>
            <a:ext cx="4553307" cy="3030225"/>
          </a:xfrm>
          <a:prstGeom prst="rect">
            <a:avLst/>
          </a:prstGeom>
        </p:spPr>
      </p:pic>
      <p:pic>
        <p:nvPicPr>
          <p:cNvPr id="7" name="Рисунок 6">
            <a:extLst>
              <a:ext uri="{FF2B5EF4-FFF2-40B4-BE49-F238E27FC236}">
                <a16:creationId xmlns:a16="http://schemas.microsoft.com/office/drawing/2014/main" id="{B5BE86DA-DDA2-447F-AA03-7EA13C7AAC30}"/>
              </a:ext>
            </a:extLst>
          </p:cNvPr>
          <p:cNvPicPr>
            <a:picLocks noChangeAspect="1"/>
          </p:cNvPicPr>
          <p:nvPr/>
        </p:nvPicPr>
        <p:blipFill>
          <a:blip r:embed="rId6"/>
          <a:stretch>
            <a:fillRect/>
          </a:stretch>
        </p:blipFill>
        <p:spPr>
          <a:xfrm>
            <a:off x="849746" y="3678325"/>
            <a:ext cx="5246254" cy="2951018"/>
          </a:xfrm>
          <a:prstGeom prst="rect">
            <a:avLst/>
          </a:prstGeom>
        </p:spPr>
      </p:pic>
    </p:spTree>
    <p:extLst>
      <p:ext uri="{BB962C8B-B14F-4D97-AF65-F5344CB8AC3E}">
        <p14:creationId xmlns:p14="http://schemas.microsoft.com/office/powerpoint/2010/main" val="1970944003"/>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45D13D-BCEB-4D7F-943C-BD56DC1A70AE}"/>
              </a:ext>
            </a:extLst>
          </p:cNvPr>
          <p:cNvSpPr txBox="1"/>
          <p:nvPr/>
        </p:nvSpPr>
        <p:spPr>
          <a:xfrm>
            <a:off x="129139" y="304860"/>
            <a:ext cx="8469577" cy="1877437"/>
          </a:xfrm>
          <a:prstGeom prst="rect">
            <a:avLst/>
          </a:prstGeom>
          <a:noFill/>
        </p:spPr>
        <p:txBody>
          <a:bodyPr wrap="square">
            <a:spAutoFit/>
          </a:bodyPr>
          <a:lstStyle/>
          <a:p>
            <a:r>
              <a:rPr lang="ru-RU" b="0" i="0" dirty="0">
                <a:solidFill>
                  <a:srgbClr val="000000"/>
                </a:solidFill>
                <a:effectLst/>
                <a:latin typeface="-apple-system"/>
              </a:rPr>
              <a:t>	</a:t>
            </a:r>
            <a:r>
              <a:rPr lang="ru-RU" sz="1400" b="0" i="0" dirty="0">
                <a:solidFill>
                  <a:srgbClr val="000000"/>
                </a:solidFill>
                <a:effectLst/>
                <a:latin typeface="Raleway" pitchFamily="2" charset="-52"/>
              </a:rPr>
              <a:t>Один из самых известных общих символов культуры народов Кавказа – это танец лезгинка, традиционно символически выражающий все многообразие горского </a:t>
            </a:r>
            <a:r>
              <a:rPr lang="ru-RU" sz="1400" b="0" i="0" dirty="0" err="1">
                <a:solidFill>
                  <a:srgbClr val="000000"/>
                </a:solidFill>
                <a:effectLst/>
                <a:latin typeface="Raleway" pitchFamily="2" charset="-52"/>
              </a:rPr>
              <a:t>мировосприятия.</a:t>
            </a:r>
            <a:r>
              <a:rPr lang="ru-RU" sz="1400" dirty="0" err="1">
                <a:latin typeface="Raleway" pitchFamily="2" charset="-52"/>
              </a:rPr>
              <a:t>Лезгинка</a:t>
            </a:r>
            <a:r>
              <a:rPr lang="ru-RU" sz="1400" dirty="0">
                <a:latin typeface="Raleway" pitchFamily="2" charset="-52"/>
              </a:rPr>
              <a:t> — народный танец лезгин, распространённый по всему Кавказу и Турции, а также музыкальное сопровождение к этому танцу. Эталонной, классической считается лезгинка, характеризуемая музыкальным сопровождением в ритме 6/8, </a:t>
            </a:r>
            <a:r>
              <a:rPr lang="ru-RU" sz="1200" dirty="0">
                <a:latin typeface="Raleway" pitchFamily="2" charset="-52"/>
              </a:rPr>
              <a:t>зажигательным</a:t>
            </a:r>
            <a:r>
              <a:rPr lang="ru-RU" sz="1400" dirty="0">
                <a:latin typeface="Raleway" pitchFamily="2" charset="-52"/>
              </a:rPr>
              <a:t> и быстрым, энергичным темпом танца.</a:t>
            </a:r>
          </a:p>
          <a:p>
            <a:r>
              <a:rPr lang="ru-RU" sz="1400" dirty="0">
                <a:latin typeface="Raleway" pitchFamily="2" charset="-52"/>
              </a:rPr>
              <a:t>	В общем понимании, является русскоязычным собирательным названием всех национальных танцев кавказских горцев. Этимология восходит к названию народа — лезгины</a:t>
            </a:r>
          </a:p>
        </p:txBody>
      </p:sp>
      <p:sp>
        <p:nvSpPr>
          <p:cNvPr id="6" name="TextBox 5">
            <a:extLst>
              <a:ext uri="{FF2B5EF4-FFF2-40B4-BE49-F238E27FC236}">
                <a16:creationId xmlns:a16="http://schemas.microsoft.com/office/drawing/2014/main" id="{D762E670-2A83-4AC5-98F7-CD6F332404CE}"/>
              </a:ext>
            </a:extLst>
          </p:cNvPr>
          <p:cNvSpPr txBox="1"/>
          <p:nvPr/>
        </p:nvSpPr>
        <p:spPr>
          <a:xfrm>
            <a:off x="7365534" y="2568944"/>
            <a:ext cx="4156444" cy="3539430"/>
          </a:xfrm>
          <a:prstGeom prst="rect">
            <a:avLst/>
          </a:prstGeom>
          <a:noFill/>
        </p:spPr>
        <p:txBody>
          <a:bodyPr wrap="square">
            <a:spAutoFit/>
          </a:bodyPr>
          <a:lstStyle/>
          <a:p>
            <a:r>
              <a:rPr lang="ru-RU" sz="1400" b="0" i="0" dirty="0">
                <a:solidFill>
                  <a:srgbClr val="000000"/>
                </a:solidFill>
                <a:effectLst/>
                <a:latin typeface="Raleway" pitchFamily="2" charset="-52"/>
              </a:rPr>
              <a:t>Лезгинка обладает глубоким символическим значением – древней основой танца является история, повествующая об орле и лебеде. В образе орла танцует мужчина, чередующий темп танца от медленного к стремительному, подобно орлу, то парящему, то пикирующему, и раскидывающий руки, как если бы это были крылья. Женщина напротив двигается плавно, подражая лебединой стати и грации, постепенно ускоряясь, следуя партнеру. Мужчины соревнуются друг с другом, пытаясь показать лучшую сноровку и самые невероятные движения на максимальной скорости. Лезгинка также может исполняться с оружием, что придает ей дополнительной воинственности.</a:t>
            </a:r>
            <a:endParaRPr lang="ru-RU" sz="1400" dirty="0">
              <a:latin typeface="Raleway" pitchFamily="2" charset="-52"/>
            </a:endParaRPr>
          </a:p>
        </p:txBody>
      </p:sp>
      <p:pic>
        <p:nvPicPr>
          <p:cNvPr id="5" name="Рисунок 4">
            <a:extLst>
              <a:ext uri="{FF2B5EF4-FFF2-40B4-BE49-F238E27FC236}">
                <a16:creationId xmlns:a16="http://schemas.microsoft.com/office/drawing/2014/main" id="{E51C0928-D67D-4E21-A343-A68EC99E77AC}"/>
              </a:ext>
            </a:extLst>
          </p:cNvPr>
          <p:cNvPicPr>
            <a:picLocks noChangeAspect="1"/>
          </p:cNvPicPr>
          <p:nvPr/>
        </p:nvPicPr>
        <p:blipFill>
          <a:blip r:embed="rId2"/>
          <a:stretch>
            <a:fillRect/>
          </a:stretch>
        </p:blipFill>
        <p:spPr>
          <a:xfrm>
            <a:off x="529786" y="2397345"/>
            <a:ext cx="6363851" cy="3944732"/>
          </a:xfrm>
          <a:prstGeom prst="rect">
            <a:avLst/>
          </a:prstGeom>
        </p:spPr>
      </p:pic>
      <p:pic>
        <p:nvPicPr>
          <p:cNvPr id="7" name="Рисунок 6">
            <a:extLst>
              <a:ext uri="{FF2B5EF4-FFF2-40B4-BE49-F238E27FC236}">
                <a16:creationId xmlns:a16="http://schemas.microsoft.com/office/drawing/2014/main" id="{E1365043-99D1-4149-84DE-C58F8083FA4D}"/>
              </a:ext>
            </a:extLst>
          </p:cNvPr>
          <p:cNvPicPr>
            <a:picLocks noChangeAspect="1"/>
          </p:cNvPicPr>
          <p:nvPr/>
        </p:nvPicPr>
        <p:blipFill>
          <a:blip r:embed="rId3"/>
          <a:stretch>
            <a:fillRect/>
          </a:stretch>
        </p:blipFill>
        <p:spPr>
          <a:xfrm>
            <a:off x="8441188" y="304860"/>
            <a:ext cx="3363053" cy="1891717"/>
          </a:xfrm>
          <a:prstGeom prst="rect">
            <a:avLst/>
          </a:prstGeom>
        </p:spPr>
      </p:pic>
    </p:spTree>
    <p:extLst>
      <p:ext uri="{BB962C8B-B14F-4D97-AF65-F5344CB8AC3E}">
        <p14:creationId xmlns:p14="http://schemas.microsoft.com/office/powerpoint/2010/main" val="2145910257"/>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B97220-6BCA-4D8F-8FAB-445F8DB82A0B}"/>
              </a:ext>
            </a:extLst>
          </p:cNvPr>
          <p:cNvSpPr txBox="1"/>
          <p:nvPr/>
        </p:nvSpPr>
        <p:spPr>
          <a:xfrm>
            <a:off x="338484" y="109021"/>
            <a:ext cx="11326091" cy="1323439"/>
          </a:xfrm>
          <a:prstGeom prst="rect">
            <a:avLst/>
          </a:prstGeom>
          <a:noFill/>
        </p:spPr>
        <p:txBody>
          <a:bodyPr wrap="square" rtlCol="0">
            <a:spAutoFit/>
          </a:bodyPr>
          <a:lstStyle/>
          <a:p>
            <a:pPr algn="ctr"/>
            <a:r>
              <a:rPr lang="ru-RU" sz="2000" i="1" dirty="0">
                <a:solidFill>
                  <a:schemeClr val="accent2"/>
                </a:solidFill>
                <a:latin typeface="Raleway" pitchFamily="2" charset="-52"/>
              </a:rPr>
              <a:t>Добро пожаловать на наш сайт, и в наш уникальный, </a:t>
            </a:r>
          </a:p>
          <a:p>
            <a:pPr algn="ctr"/>
            <a:r>
              <a:rPr lang="ru-RU" sz="2000" i="1" dirty="0">
                <a:solidFill>
                  <a:schemeClr val="accent2"/>
                </a:solidFill>
                <a:latin typeface="Raleway" pitchFamily="2" charset="-52"/>
              </a:rPr>
              <a:t>красивый и многонациональный край в составе Российской Федерации </a:t>
            </a:r>
          </a:p>
          <a:p>
            <a:pPr algn="ctr"/>
            <a:r>
              <a:rPr lang="ru-RU" sz="2000" i="1" dirty="0">
                <a:solidFill>
                  <a:schemeClr val="accent2"/>
                </a:solidFill>
                <a:latin typeface="Raleway" pitchFamily="2" charset="-52"/>
              </a:rPr>
              <a:t>в Республику Дагестан. Мы расскажем вам о самом главном где это, как красиво </a:t>
            </a:r>
          </a:p>
          <a:p>
            <a:pPr algn="ctr"/>
            <a:r>
              <a:rPr lang="ru-RU" sz="2000" i="1" dirty="0">
                <a:solidFill>
                  <a:schemeClr val="accent2"/>
                </a:solidFill>
                <a:latin typeface="Raleway" pitchFamily="2" charset="-52"/>
              </a:rPr>
              <a:t>и как здорово увидеть весь этот колорит своими глазами.</a:t>
            </a:r>
          </a:p>
        </p:txBody>
      </p:sp>
      <p:pic>
        <p:nvPicPr>
          <p:cNvPr id="8" name="Рисунок 7">
            <a:extLst>
              <a:ext uri="{FF2B5EF4-FFF2-40B4-BE49-F238E27FC236}">
                <a16:creationId xmlns:a16="http://schemas.microsoft.com/office/drawing/2014/main" id="{B2FF992C-C028-4DDE-9289-2F1151FAAB71}"/>
              </a:ext>
            </a:extLst>
          </p:cNvPr>
          <p:cNvPicPr>
            <a:picLocks noChangeAspect="1"/>
          </p:cNvPicPr>
          <p:nvPr/>
        </p:nvPicPr>
        <p:blipFill>
          <a:blip r:embed="rId2"/>
          <a:stretch>
            <a:fillRect/>
          </a:stretch>
        </p:blipFill>
        <p:spPr>
          <a:xfrm>
            <a:off x="5384152" y="1912370"/>
            <a:ext cx="6663568" cy="4353886"/>
          </a:xfrm>
          <a:prstGeom prst="rect">
            <a:avLst/>
          </a:prstGeom>
        </p:spPr>
      </p:pic>
      <p:sp>
        <p:nvSpPr>
          <p:cNvPr id="13" name="TextBox 12">
            <a:extLst>
              <a:ext uri="{FF2B5EF4-FFF2-40B4-BE49-F238E27FC236}">
                <a16:creationId xmlns:a16="http://schemas.microsoft.com/office/drawing/2014/main" id="{D2090304-6BCC-4670-8302-7668E50FA4C6}"/>
              </a:ext>
            </a:extLst>
          </p:cNvPr>
          <p:cNvSpPr txBox="1"/>
          <p:nvPr/>
        </p:nvSpPr>
        <p:spPr>
          <a:xfrm>
            <a:off x="144280" y="1319248"/>
            <a:ext cx="5334882" cy="5109091"/>
          </a:xfrm>
          <a:prstGeom prst="rect">
            <a:avLst/>
          </a:prstGeom>
          <a:noFill/>
        </p:spPr>
        <p:txBody>
          <a:bodyPr wrap="square">
            <a:spAutoFit/>
          </a:bodyPr>
          <a:lstStyle/>
          <a:p>
            <a:r>
              <a:rPr lang="ru-RU" sz="1600" b="1" dirty="0">
                <a:latin typeface="Raleway" pitchFamily="2" charset="-52"/>
              </a:rPr>
              <a:t>Республика Дагестан</a:t>
            </a:r>
          </a:p>
          <a:p>
            <a:r>
              <a:rPr lang="ru-RU" sz="1400" dirty="0">
                <a:latin typeface="Raleway" pitchFamily="2" charset="-52"/>
              </a:rPr>
              <a:t> — субъект Российской Федерации, республика в её составе. Самый многонациональный регион в Российской Федерации.</a:t>
            </a:r>
          </a:p>
          <a:p>
            <a:r>
              <a:rPr lang="ru-RU" sz="1400" dirty="0">
                <a:latin typeface="Raleway" pitchFamily="2" charset="-52"/>
              </a:rPr>
              <a:t>Образована 19 января 1921 года как автономная республика в составе РСФСР. Столица республики — город Махачкала. </a:t>
            </a:r>
          </a:p>
          <a:p>
            <a:pPr algn="ctr"/>
            <a:r>
              <a:rPr lang="ru-RU" sz="1600" b="1" dirty="0">
                <a:latin typeface="Raleway" pitchFamily="2" charset="-52"/>
              </a:rPr>
              <a:t>Географическое положение</a:t>
            </a:r>
          </a:p>
          <a:p>
            <a:r>
              <a:rPr lang="ru-RU" sz="1400" dirty="0">
                <a:latin typeface="Raleway" pitchFamily="2" charset="-52"/>
              </a:rPr>
              <a:t>	Республика Дагестан, входящая в состав Российской Федерации, расположена на Северном Кавказе и является приграничной частью юга России. Она граничит по суше и Каспийскому морю с пятью государствами — Азербайджаном, Грузией, Казахстаном, Туркменистаном и Ираном. Внутри Российской Федерации соседствует со Ставропольским краем, Калмыкией и Чечней. Общая протяженность территории с юга на север составляет около 400 километров, с запада на восток — 200 км. На востоке на протяжении почти 530 км.</a:t>
            </a:r>
          </a:p>
          <a:p>
            <a:r>
              <a:rPr lang="ru-RU" sz="1400" dirty="0">
                <a:latin typeface="Raleway" pitchFamily="2" charset="-52"/>
              </a:rPr>
              <a:t>Дагестан омывается водами Каспийского моря. Южная граница проходит по Водораздельному хребту Большого Кавказа. По размерам территории (50,3 тыс. кв. </a:t>
            </a:r>
            <a:r>
              <a:rPr lang="ru-RU" sz="1400" dirty="0" err="1">
                <a:latin typeface="Raleway" pitchFamily="2" charset="-52"/>
              </a:rPr>
              <a:t>нм</a:t>
            </a:r>
            <a:r>
              <a:rPr lang="ru-RU" sz="1400" dirty="0">
                <a:latin typeface="Raleway" pitchFamily="2" charset="-52"/>
              </a:rPr>
              <a:t>.) и численности населения (2.1 млн. человек) — это самая крупная республика на Северном Кавказе. </a:t>
            </a:r>
          </a:p>
        </p:txBody>
      </p:sp>
    </p:spTree>
    <p:extLst>
      <p:ext uri="{BB962C8B-B14F-4D97-AF65-F5344CB8AC3E}">
        <p14:creationId xmlns:p14="http://schemas.microsoft.com/office/powerpoint/2010/main" val="1038530578"/>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69EE1F-89A4-4F21-8C27-2E002888C33B}"/>
              </a:ext>
            </a:extLst>
          </p:cNvPr>
          <p:cNvSpPr txBox="1"/>
          <p:nvPr/>
        </p:nvSpPr>
        <p:spPr>
          <a:xfrm>
            <a:off x="322118" y="192468"/>
            <a:ext cx="11731335" cy="3046988"/>
          </a:xfrm>
          <a:prstGeom prst="rect">
            <a:avLst/>
          </a:prstGeom>
          <a:noFill/>
        </p:spPr>
        <p:txBody>
          <a:bodyPr wrap="square">
            <a:spAutoFit/>
          </a:bodyPr>
          <a:lstStyle/>
          <a:p>
            <a:r>
              <a:rPr kumimoji="0" lang="ru-RU" sz="2000" b="1" i="0" u="none" strike="noStrike" kern="1200" cap="none" spc="0" normalizeH="0" baseline="0" noProof="0" dirty="0">
                <a:ln>
                  <a:noFill/>
                </a:ln>
                <a:solidFill>
                  <a:schemeClr val="accent2"/>
                </a:solidFill>
                <a:effectLst/>
                <a:uLnTx/>
                <a:uFillTx/>
                <a:latin typeface="Raleway" pitchFamily="2" charset="-52"/>
                <a:ea typeface="+mj-ea"/>
                <a:cs typeface="+mj-cs"/>
              </a:rPr>
              <a:t>                                                                                     Климат</a:t>
            </a:r>
            <a:br>
              <a:rPr kumimoji="0" lang="ru-RU" sz="1400" b="0" i="0" u="none" strike="noStrike" kern="1200" cap="none" spc="0" normalizeH="0" baseline="0" noProof="0" dirty="0">
                <a:ln>
                  <a:noFill/>
                </a:ln>
                <a:solidFill>
                  <a:srgbClr val="595959"/>
                </a:solidFill>
                <a:effectLst/>
                <a:uLnTx/>
                <a:uFillTx/>
                <a:latin typeface="Raleway" pitchFamily="2" charset="-52"/>
                <a:ea typeface="+mj-ea"/>
                <a:cs typeface="+mj-cs"/>
              </a:rPr>
            </a:br>
            <a:r>
              <a:rPr kumimoji="0" lang="ru-RU" sz="1400" b="0" i="0" u="none" strike="noStrike" kern="1200" cap="none" spc="0" normalizeH="0" baseline="0" noProof="0" dirty="0">
                <a:ln>
                  <a:noFill/>
                </a:ln>
                <a:solidFill>
                  <a:srgbClr val="595959"/>
                </a:solidFill>
                <a:effectLst/>
                <a:uLnTx/>
                <a:uFillTx/>
                <a:latin typeface="Raleway" pitchFamily="2" charset="-52"/>
                <a:ea typeface="+mj-ea"/>
                <a:cs typeface="+mj-cs"/>
              </a:rPr>
              <a:t>	Климат Дагестана, несмотря на разнообразие, в целом можно отнести к умеренно теплому, в горах он умеренно холодный с более или менее выраженной </a:t>
            </a:r>
            <a:r>
              <a:rPr kumimoji="0" lang="ru-RU" sz="1400" b="0" i="0" u="none" strike="noStrike" kern="1200" cap="none" spc="0" normalizeH="0" baseline="0" noProof="0" dirty="0" err="1">
                <a:ln>
                  <a:noFill/>
                </a:ln>
                <a:solidFill>
                  <a:srgbClr val="595959"/>
                </a:solidFill>
                <a:effectLst/>
                <a:uLnTx/>
                <a:uFillTx/>
                <a:latin typeface="Raleway" pitchFamily="2" charset="-52"/>
                <a:ea typeface="+mj-ea"/>
                <a:cs typeface="+mj-cs"/>
              </a:rPr>
              <a:t>континентальностью</a:t>
            </a:r>
            <a:r>
              <a:rPr kumimoji="0" lang="ru-RU" sz="1400" b="0" i="0" u="none" strike="noStrike" kern="1200" cap="none" spc="0" normalizeH="0" baseline="0" noProof="0" dirty="0">
                <a:ln>
                  <a:noFill/>
                </a:ln>
                <a:solidFill>
                  <a:srgbClr val="595959"/>
                </a:solidFill>
                <a:effectLst/>
                <a:uLnTx/>
                <a:uFillTx/>
                <a:latin typeface="Raleway" pitchFamily="2" charset="-52"/>
                <a:ea typeface="+mj-ea"/>
                <a:cs typeface="+mj-cs"/>
              </a:rPr>
              <a:t>, которая проявляется в значительных годовых амплитудах температуры на низменности, на возвышенностях в резких суточных колебаниях, а также в недостаточном увлажнении. В целом климат Дагестана характеризуется как сухой и полусухой, умеренно континентальный.</a:t>
            </a:r>
            <a:br>
              <a:rPr kumimoji="0" lang="ru-RU" sz="1400" b="0" i="0" u="none" strike="noStrike" kern="1200" cap="none" spc="0" normalizeH="0" baseline="0" noProof="0" dirty="0">
                <a:ln>
                  <a:noFill/>
                </a:ln>
                <a:solidFill>
                  <a:srgbClr val="595959"/>
                </a:solidFill>
                <a:effectLst/>
                <a:uLnTx/>
                <a:uFillTx/>
                <a:latin typeface="Raleway" pitchFamily="2" charset="-52"/>
                <a:ea typeface="+mj-ea"/>
                <a:cs typeface="+mj-cs"/>
              </a:rPr>
            </a:br>
            <a:r>
              <a:rPr kumimoji="0" lang="ru-RU" sz="1400" b="0" i="0" u="none" strike="noStrike" kern="1200" cap="none" spc="0" normalizeH="0" baseline="0" noProof="0" dirty="0">
                <a:ln>
                  <a:noFill/>
                </a:ln>
                <a:solidFill>
                  <a:srgbClr val="595959"/>
                </a:solidFill>
                <a:effectLst/>
                <a:uLnTx/>
                <a:uFillTx/>
                <a:latin typeface="Raleway" pitchFamily="2" charset="-52"/>
                <a:ea typeface="+mj-ea"/>
                <a:cs typeface="+mj-cs"/>
              </a:rPr>
              <a:t>	Климат на севере и в центральной части Дагестана умеренно-континентальный и засушливый, на юге вдоль Каспийского моря и на Прикаспийской низменности субтропический полусухой.</a:t>
            </a:r>
            <a:br>
              <a:rPr kumimoji="0" lang="ru-RU" sz="1400" b="0" i="0" u="none" strike="noStrike" kern="1200" cap="none" spc="0" normalizeH="0" baseline="0" noProof="0" dirty="0">
                <a:ln>
                  <a:noFill/>
                </a:ln>
                <a:solidFill>
                  <a:srgbClr val="595959"/>
                </a:solidFill>
                <a:effectLst/>
                <a:uLnTx/>
                <a:uFillTx/>
                <a:latin typeface="Raleway" pitchFamily="2" charset="-52"/>
                <a:ea typeface="+mj-ea"/>
                <a:cs typeface="+mj-cs"/>
              </a:rPr>
            </a:br>
            <a:r>
              <a:rPr kumimoji="0" lang="ru-RU" sz="1400" b="0" i="0" u="none" strike="noStrike" kern="1200" cap="none" spc="0" normalizeH="0" baseline="0" noProof="0" dirty="0">
                <a:ln>
                  <a:noFill/>
                </a:ln>
                <a:solidFill>
                  <a:srgbClr val="595959"/>
                </a:solidFill>
                <a:effectLst/>
                <a:uLnTx/>
                <a:uFillTx/>
                <a:latin typeface="Raleway" pitchFamily="2" charset="-52"/>
                <a:ea typeface="+mj-ea"/>
                <a:cs typeface="+mj-cs"/>
              </a:rPr>
              <a:t>Основной фактор формирования климата всего Дагестана это расположение его в южной части умеренного теплового пояса и поступление значительного количества солнечного тепла.</a:t>
            </a:r>
            <a:br>
              <a:rPr kumimoji="0" lang="ru-RU" sz="1400" b="0" i="0" u="none" strike="noStrike" kern="1200" cap="none" spc="0" normalizeH="0" baseline="0" noProof="0" dirty="0">
                <a:ln>
                  <a:noFill/>
                </a:ln>
                <a:solidFill>
                  <a:srgbClr val="595959"/>
                </a:solidFill>
                <a:effectLst/>
                <a:uLnTx/>
                <a:uFillTx/>
                <a:latin typeface="Raleway" pitchFamily="2" charset="-52"/>
                <a:ea typeface="+mj-ea"/>
                <a:cs typeface="+mj-cs"/>
              </a:rPr>
            </a:br>
            <a:r>
              <a:rPr kumimoji="0" lang="ru-RU" sz="1400" b="0" i="0" u="none" strike="noStrike" kern="1200" cap="none" spc="0" normalizeH="0" baseline="0" noProof="0" dirty="0">
                <a:ln>
                  <a:noFill/>
                </a:ln>
                <a:solidFill>
                  <a:srgbClr val="595959"/>
                </a:solidFill>
                <a:effectLst/>
                <a:uLnTx/>
                <a:uFillTx/>
                <a:latin typeface="Raleway" pitchFamily="2" charset="-52"/>
                <a:ea typeface="+mj-ea"/>
                <a:cs typeface="+mj-cs"/>
              </a:rPr>
              <a:t>	В климате Дагестана наблюдаются резкие контрасты в разных районах. В горах на высоте 3 </a:t>
            </a:r>
            <a:r>
              <a:rPr kumimoji="0" lang="ru-RU" sz="1400" b="0" i="0" u="none" strike="noStrike" kern="1200" cap="none" spc="0" normalizeH="0" baseline="0" noProof="0" dirty="0" err="1">
                <a:ln>
                  <a:noFill/>
                </a:ln>
                <a:solidFill>
                  <a:srgbClr val="595959"/>
                </a:solidFill>
                <a:effectLst/>
                <a:uLnTx/>
                <a:uFillTx/>
                <a:latin typeface="Raleway" pitchFamily="2" charset="-52"/>
                <a:ea typeface="+mj-ea"/>
                <a:cs typeface="+mj-cs"/>
              </a:rPr>
              <a:t>тыс.м</a:t>
            </a:r>
            <a:r>
              <a:rPr kumimoji="0" lang="ru-RU" sz="1400" b="0" i="0" u="none" strike="noStrike" kern="1200" cap="none" spc="0" normalizeH="0" baseline="0" noProof="0" dirty="0">
                <a:ln>
                  <a:noFill/>
                </a:ln>
                <a:solidFill>
                  <a:srgbClr val="595959"/>
                </a:solidFill>
                <a:effectLst/>
                <a:uLnTx/>
                <a:uFillTx/>
                <a:latin typeface="Raleway" pitchFamily="2" charset="-52"/>
                <a:ea typeface="+mj-ea"/>
                <a:cs typeface="+mj-cs"/>
              </a:rPr>
              <a:t> абсолютные максимумы температур составляют 21-23°С, а на севере низменности температура воздуха может быть более 40°С. Осадки на низменности не превышают 400 мм, а в горах на высоте 3 тыс. м их выпадает более 1 тыс. мм.</a:t>
            </a:r>
            <a:br>
              <a:rPr kumimoji="0" lang="ru-RU" sz="1400" b="0" i="0" u="none" strike="noStrike" kern="1200" cap="none" spc="0" normalizeH="0" baseline="0" noProof="0" dirty="0">
                <a:ln>
                  <a:noFill/>
                </a:ln>
                <a:solidFill>
                  <a:srgbClr val="595959"/>
                </a:solidFill>
                <a:effectLst/>
                <a:uLnTx/>
                <a:uFillTx/>
                <a:latin typeface="Raleway" pitchFamily="2" charset="-52"/>
                <a:ea typeface="+mj-ea"/>
                <a:cs typeface="+mj-cs"/>
              </a:rPr>
            </a:br>
            <a:endParaRPr lang="ru-RU" dirty="0"/>
          </a:p>
        </p:txBody>
      </p:sp>
      <p:pic>
        <p:nvPicPr>
          <p:cNvPr id="6" name="Рисунок 5">
            <a:extLst>
              <a:ext uri="{FF2B5EF4-FFF2-40B4-BE49-F238E27FC236}">
                <a16:creationId xmlns:a16="http://schemas.microsoft.com/office/drawing/2014/main" id="{9F7CDC42-2E76-4722-9913-7B9F9396C30B}"/>
              </a:ext>
            </a:extLst>
          </p:cNvPr>
          <p:cNvPicPr>
            <a:picLocks noChangeAspect="1"/>
          </p:cNvPicPr>
          <p:nvPr/>
        </p:nvPicPr>
        <p:blipFill>
          <a:blip r:embed="rId2"/>
          <a:stretch>
            <a:fillRect/>
          </a:stretch>
        </p:blipFill>
        <p:spPr>
          <a:xfrm>
            <a:off x="4589317" y="2961409"/>
            <a:ext cx="7464136" cy="3704123"/>
          </a:xfrm>
          <a:prstGeom prst="rect">
            <a:avLst/>
          </a:prstGeom>
        </p:spPr>
      </p:pic>
      <p:pic>
        <p:nvPicPr>
          <p:cNvPr id="1026" name="Picture 2">
            <a:extLst>
              <a:ext uri="{FF2B5EF4-FFF2-40B4-BE49-F238E27FC236}">
                <a16:creationId xmlns:a16="http://schemas.microsoft.com/office/drawing/2014/main" id="{C46308F0-C400-4B06-906E-6CDA7DB202E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1109" y="3239456"/>
            <a:ext cx="5060373" cy="3063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29977"/>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8621B9-AFFB-414E-AB23-5B55496157EA}"/>
              </a:ext>
            </a:extLst>
          </p:cNvPr>
          <p:cNvSpPr txBox="1"/>
          <p:nvPr/>
        </p:nvSpPr>
        <p:spPr>
          <a:xfrm>
            <a:off x="253863" y="289679"/>
            <a:ext cx="4509654" cy="6278642"/>
          </a:xfrm>
          <a:prstGeom prst="rect">
            <a:avLst/>
          </a:prstGeom>
          <a:noFill/>
        </p:spPr>
        <p:txBody>
          <a:bodyPr wrap="square">
            <a:spAutoFit/>
          </a:bodyPr>
          <a:lstStyle/>
          <a:p>
            <a:pPr algn="ctr"/>
            <a:r>
              <a:rPr lang="ru-RU" b="1" dirty="0">
                <a:solidFill>
                  <a:schemeClr val="accent2"/>
                </a:solidFill>
                <a:latin typeface="Raleway" pitchFamily="2" charset="-52"/>
              </a:rPr>
              <a:t>Колорит Дагестана, многонациональность: история, традиции, культура</a:t>
            </a:r>
          </a:p>
          <a:p>
            <a:pPr algn="ctr"/>
            <a:endParaRPr lang="ru-RU" b="1" dirty="0">
              <a:latin typeface="Raleway" pitchFamily="2" charset="-52"/>
            </a:endParaRPr>
          </a:p>
          <a:p>
            <a:pPr algn="just"/>
            <a:r>
              <a:rPr lang="ru-RU" dirty="0">
                <a:latin typeface="Raleway" pitchFamily="2" charset="-52"/>
              </a:rPr>
              <a:t>	</a:t>
            </a:r>
            <a:r>
              <a:rPr lang="ru-RU" sz="1400" dirty="0">
                <a:latin typeface="Raleway" pitchFamily="2" charset="-52"/>
              </a:rPr>
              <a:t>Республика представляет собой динамично развивающийся регион, который бережно хранит и передает свою культуру и самобытность. Древние крепости и современные здания, степная местность и пустынный бархан, горы и море, мечети и церкви, различные языки и культуры – на протяжении многих лет все вышеперечисленное можно найти на территории одного уникального региона России – Дагестана.</a:t>
            </a:r>
          </a:p>
          <a:p>
            <a:pPr algn="just"/>
            <a:r>
              <a:rPr lang="ru-RU" sz="1400" dirty="0">
                <a:latin typeface="Raleway" pitchFamily="2" charset="-52"/>
              </a:rPr>
              <a:t>	Равным стране гор (именно так с персидского и тюркского языков переводится название республики) нет ни одного места в мире. Колорит Дагестана поражает: здесь компактно проживают представители более, чем 60 народностей, говорящих на языках </a:t>
            </a:r>
            <a:r>
              <a:rPr lang="ru-RU" sz="1400" dirty="0" err="1">
                <a:latin typeface="Raleway" pitchFamily="2" charset="-52"/>
              </a:rPr>
              <a:t>нахской</a:t>
            </a:r>
            <a:r>
              <a:rPr lang="ru-RU" sz="1400" dirty="0">
                <a:latin typeface="Raleway" pitchFamily="2" charset="-52"/>
              </a:rPr>
              <a:t> и дагестанской ветвей нахско-дагестанской языковой семьи, иранской группы индоевропейской языковой семьи, тюркской группы алтайской языковой семьи. Сотни лет они живут бок о бок в мире и согласии: история сплотила многонациональный народ Дагестана.</a:t>
            </a:r>
          </a:p>
          <a:p>
            <a:pPr algn="just"/>
            <a:r>
              <a:rPr lang="ru-RU" sz="1400" dirty="0">
                <a:latin typeface="Raleway" pitchFamily="2" charset="-52"/>
              </a:rPr>
              <a:t>	</a:t>
            </a:r>
          </a:p>
          <a:p>
            <a:endParaRPr lang="ru-RU" dirty="0"/>
          </a:p>
        </p:txBody>
      </p:sp>
      <p:pic>
        <p:nvPicPr>
          <p:cNvPr id="10" name="Рисунок 9">
            <a:extLst>
              <a:ext uri="{FF2B5EF4-FFF2-40B4-BE49-F238E27FC236}">
                <a16:creationId xmlns:a16="http://schemas.microsoft.com/office/drawing/2014/main" id="{87318DE5-A047-4E88-86DE-74033FF0AF36}"/>
              </a:ext>
            </a:extLst>
          </p:cNvPr>
          <p:cNvPicPr>
            <a:picLocks noChangeAspect="1"/>
          </p:cNvPicPr>
          <p:nvPr/>
        </p:nvPicPr>
        <p:blipFill>
          <a:blip r:embed="rId2"/>
          <a:stretch>
            <a:fillRect/>
          </a:stretch>
        </p:blipFill>
        <p:spPr>
          <a:xfrm>
            <a:off x="4763517" y="385894"/>
            <a:ext cx="7347600" cy="5878079"/>
          </a:xfrm>
          <a:prstGeom prst="rect">
            <a:avLst/>
          </a:prstGeom>
        </p:spPr>
      </p:pic>
    </p:spTree>
    <p:extLst>
      <p:ext uri="{BB962C8B-B14F-4D97-AF65-F5344CB8AC3E}">
        <p14:creationId xmlns:p14="http://schemas.microsoft.com/office/powerpoint/2010/main" val="1692691242"/>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ADBCC079-33A1-482F-87B4-17DB8F1AB744}"/>
              </a:ext>
            </a:extLst>
          </p:cNvPr>
          <p:cNvSpPr>
            <a:spLocks noGrp="1"/>
          </p:cNvSpPr>
          <p:nvPr>
            <p:ph idx="1"/>
          </p:nvPr>
        </p:nvSpPr>
        <p:spPr>
          <a:xfrm>
            <a:off x="565271" y="226761"/>
            <a:ext cx="11229650" cy="1374775"/>
          </a:xfrm>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Raleway" pitchFamily="2" charset="-52"/>
                <a:ea typeface="+mn-ea"/>
                <a:cs typeface="+mn-cs"/>
              </a:rPr>
              <a:t>	С древнейших времен человек облюбовал территорию Дагестана. Первые стоянки появились здесь еще 2,2—2,3 млн лет назад. Археологи нашли множество следов присутствия представителей многих культур: </a:t>
            </a:r>
            <a:r>
              <a:rPr kumimoji="0" lang="ru-RU" sz="1400" b="0" i="0" u="none" strike="noStrike" kern="1200" cap="none" spc="0" normalizeH="0" baseline="0" noProof="0" dirty="0" err="1">
                <a:ln>
                  <a:noFill/>
                </a:ln>
                <a:solidFill>
                  <a:prstClr val="black"/>
                </a:solidFill>
                <a:effectLst/>
                <a:uLnTx/>
                <a:uFillTx/>
                <a:latin typeface="Raleway" pitchFamily="2" charset="-52"/>
                <a:ea typeface="+mn-ea"/>
                <a:cs typeface="+mn-cs"/>
              </a:rPr>
              <a:t>Сиони-Цопи-Гинчи</a:t>
            </a:r>
            <a:r>
              <a:rPr kumimoji="0" lang="ru-RU" sz="1400" b="0" i="0" u="none" strike="noStrike" kern="1200" cap="none" spc="0" normalizeH="0" baseline="0" noProof="0" dirty="0">
                <a:ln>
                  <a:noFill/>
                </a:ln>
                <a:solidFill>
                  <a:prstClr val="black"/>
                </a:solidFill>
                <a:effectLst/>
                <a:uLnTx/>
                <a:uFillTx/>
                <a:latin typeface="Raleway" pitchFamily="2" charset="-52"/>
                <a:ea typeface="+mn-ea"/>
                <a:cs typeface="+mn-cs"/>
              </a:rPr>
              <a:t>, Куро-</a:t>
            </a:r>
            <a:r>
              <a:rPr kumimoji="0" lang="ru-RU" sz="1400" b="0" i="0" u="none" strike="noStrike" kern="1200" cap="none" spc="0" normalizeH="0" baseline="0" noProof="0" dirty="0" err="1">
                <a:ln>
                  <a:noFill/>
                </a:ln>
                <a:solidFill>
                  <a:prstClr val="black"/>
                </a:solidFill>
                <a:effectLst/>
                <a:uLnTx/>
                <a:uFillTx/>
                <a:latin typeface="Raleway" pitchFamily="2" charset="-52"/>
                <a:ea typeface="+mn-ea"/>
                <a:cs typeface="+mn-cs"/>
              </a:rPr>
              <a:t>аракской</a:t>
            </a:r>
            <a:r>
              <a:rPr kumimoji="0" lang="ru-RU" sz="1400" b="0" i="0" u="none" strike="noStrike" kern="1200" cap="none" spc="0" normalizeH="0" baseline="0" noProof="0" dirty="0">
                <a:ln>
                  <a:noFill/>
                </a:ln>
                <a:solidFill>
                  <a:prstClr val="black"/>
                </a:solidFill>
                <a:effectLst/>
                <a:uLnTx/>
                <a:uFillTx/>
                <a:latin typeface="Raleway" pitchFamily="2" charset="-52"/>
                <a:ea typeface="+mn-ea"/>
                <a:cs typeface="+mn-cs"/>
              </a:rPr>
              <a:t>, </a:t>
            </a:r>
            <a:r>
              <a:rPr kumimoji="0" lang="ru-RU" sz="1400" b="0" i="0" u="none" strike="noStrike" kern="1200" cap="none" spc="0" normalizeH="0" baseline="0" noProof="0" dirty="0" err="1">
                <a:ln>
                  <a:noFill/>
                </a:ln>
                <a:solidFill>
                  <a:prstClr val="black"/>
                </a:solidFill>
                <a:effectLst/>
                <a:uLnTx/>
                <a:uFillTx/>
                <a:latin typeface="Raleway" pitchFamily="2" charset="-52"/>
                <a:ea typeface="+mn-ea"/>
                <a:cs typeface="+mn-cs"/>
              </a:rPr>
              <a:t>Гинчийской</a:t>
            </a:r>
            <a:r>
              <a:rPr kumimoji="0" lang="ru-RU" sz="1400" b="0" i="0" u="none" strike="noStrike" kern="1200" cap="none" spc="0" normalizeH="0" baseline="0" noProof="0" dirty="0">
                <a:ln>
                  <a:noFill/>
                </a:ln>
                <a:solidFill>
                  <a:prstClr val="black"/>
                </a:solidFill>
                <a:effectLst/>
                <a:uLnTx/>
                <a:uFillTx/>
                <a:latin typeface="Raleway" pitchFamily="2" charset="-52"/>
                <a:ea typeface="+mn-ea"/>
                <a:cs typeface="+mn-cs"/>
              </a:rPr>
              <a:t>, Месопотамской.</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ru-RU" sz="1400" b="0" i="0" u="none" strike="noStrike" kern="1200" cap="none" spc="0" normalizeH="0" baseline="0" noProof="0" dirty="0">
                <a:ln>
                  <a:noFill/>
                </a:ln>
                <a:solidFill>
                  <a:prstClr val="black"/>
                </a:solidFill>
                <a:effectLst/>
                <a:uLnTx/>
                <a:uFillTx/>
                <a:latin typeface="Raleway" pitchFamily="2" charset="-52"/>
                <a:ea typeface="+mn-ea"/>
                <a:cs typeface="+mn-cs"/>
              </a:rPr>
              <a:t>	В IV веке до н. э. - III веке н. э. территория Дагестана входила в Кавказскую Албанию. Это была страна, в составе которой находилось множество княжеств, говорящих на различных языках. Уже тогда греко-римские авторы под словом «Албания» понимали одновременно и «страну гор» и «гору языков».</a:t>
            </a:r>
          </a:p>
          <a:p>
            <a:endParaRPr lang="ru-RU" dirty="0"/>
          </a:p>
        </p:txBody>
      </p:sp>
      <p:pic>
        <p:nvPicPr>
          <p:cNvPr id="4" name="Рисунок 3">
            <a:extLst>
              <a:ext uri="{FF2B5EF4-FFF2-40B4-BE49-F238E27FC236}">
                <a16:creationId xmlns:a16="http://schemas.microsoft.com/office/drawing/2014/main" id="{8490923D-BBD5-4421-A634-15E5AB6A81D3}"/>
              </a:ext>
            </a:extLst>
          </p:cNvPr>
          <p:cNvPicPr>
            <a:picLocks noChangeAspect="1"/>
          </p:cNvPicPr>
          <p:nvPr/>
        </p:nvPicPr>
        <p:blipFill>
          <a:blip r:embed="rId2"/>
          <a:stretch>
            <a:fillRect/>
          </a:stretch>
        </p:blipFill>
        <p:spPr>
          <a:xfrm>
            <a:off x="397079" y="1601536"/>
            <a:ext cx="11571786" cy="4972252"/>
          </a:xfrm>
          <a:prstGeom prst="rect">
            <a:avLst/>
          </a:prstGeom>
        </p:spPr>
      </p:pic>
    </p:spTree>
    <p:extLst>
      <p:ext uri="{BB962C8B-B14F-4D97-AF65-F5344CB8AC3E}">
        <p14:creationId xmlns:p14="http://schemas.microsoft.com/office/powerpoint/2010/main" val="135785186"/>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A62D604A-A284-44AC-979C-7BF195681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781" y="2197919"/>
            <a:ext cx="6111301" cy="4074200"/>
          </a:xfrm>
          <a:prstGeom prst="rect">
            <a:avLst/>
          </a:prstGeom>
        </p:spPr>
      </p:pic>
      <p:pic>
        <p:nvPicPr>
          <p:cNvPr id="3" name="Рисунок 2">
            <a:extLst>
              <a:ext uri="{FF2B5EF4-FFF2-40B4-BE49-F238E27FC236}">
                <a16:creationId xmlns:a16="http://schemas.microsoft.com/office/drawing/2014/main" id="{80F2B613-7F95-42B2-A0F6-8A19FC5ACA2B}"/>
              </a:ext>
            </a:extLst>
          </p:cNvPr>
          <p:cNvPicPr>
            <a:picLocks noChangeAspect="1"/>
          </p:cNvPicPr>
          <p:nvPr/>
        </p:nvPicPr>
        <p:blipFill>
          <a:blip r:embed="rId3"/>
          <a:stretch>
            <a:fillRect/>
          </a:stretch>
        </p:blipFill>
        <p:spPr>
          <a:xfrm>
            <a:off x="159918" y="274966"/>
            <a:ext cx="6111301" cy="4147910"/>
          </a:xfrm>
          <a:prstGeom prst="rect">
            <a:avLst/>
          </a:prstGeom>
        </p:spPr>
      </p:pic>
    </p:spTree>
    <p:extLst>
      <p:ext uri="{BB962C8B-B14F-4D97-AF65-F5344CB8AC3E}">
        <p14:creationId xmlns:p14="http://schemas.microsoft.com/office/powerpoint/2010/main" val="1261484096"/>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7646F8-AECA-4607-AA4B-5E4F0B5D13BF}"/>
              </a:ext>
            </a:extLst>
          </p:cNvPr>
          <p:cNvSpPr txBox="1"/>
          <p:nvPr/>
        </p:nvSpPr>
        <p:spPr>
          <a:xfrm>
            <a:off x="509154" y="169869"/>
            <a:ext cx="11585863" cy="2523768"/>
          </a:xfrm>
          <a:prstGeom prst="rect">
            <a:avLst/>
          </a:prstGeom>
          <a:noFill/>
        </p:spPr>
        <p:txBody>
          <a:bodyPr wrap="square">
            <a:spAutoFit/>
          </a:bodyPr>
          <a:lstStyle/>
          <a:p>
            <a:r>
              <a:rPr lang="ru-RU" dirty="0"/>
              <a:t>	</a:t>
            </a:r>
            <a:r>
              <a:rPr lang="ru-RU" sz="1400" dirty="0">
                <a:latin typeface="Raleway" pitchFamily="2" charset="-52"/>
              </a:rPr>
              <a:t>За последующую тысячу лет Дагестан пережил многое. Римляне, персы, арабы, хазары, монголо-татары, османы, </a:t>
            </a:r>
            <a:r>
              <a:rPr lang="ru-RU" sz="1400" dirty="0" err="1">
                <a:latin typeface="Raleway" pitchFamily="2" charset="-52"/>
              </a:rPr>
              <a:t>сефевиды</a:t>
            </a:r>
            <a:r>
              <a:rPr lang="ru-RU" sz="1400" dirty="0">
                <a:latin typeface="Raleway" pitchFamily="2" charset="-52"/>
              </a:rPr>
              <a:t> пытались подчинить себе благодатную территорию. Тем не менее, народы Дагестана отстояли свою независимость.</a:t>
            </a:r>
          </a:p>
          <a:p>
            <a:r>
              <a:rPr lang="ru-RU" sz="1400" dirty="0">
                <a:latin typeface="Raleway" pitchFamily="2" charset="-52"/>
              </a:rPr>
              <a:t>	В состав России Дагестан вошел в 1860 году на равных правах с другими народами. На сегодняшний день республика представляет собой динамично развивающийся регион, который бережно хранит и передает свою культуру и самобытность.</a:t>
            </a:r>
          </a:p>
          <a:p>
            <a:r>
              <a:rPr lang="ru-RU" sz="1400" dirty="0">
                <a:latin typeface="Raleway" pitchFamily="2" charset="-52"/>
              </a:rPr>
              <a:t>	В старые времена здесь не принято было выходить замуж за человека другой дагестанской национальности или брать в жены представительниц других этносов. В каждом населенном пункте жили представители только одной народности. Тем не менее, все говорили на нескольких языках для общения с жителями соседних сел. Из поселения в поселение передавались не только языки, но и традиции, культура.</a:t>
            </a:r>
          </a:p>
          <a:p>
            <a:r>
              <a:rPr lang="ru-RU" sz="1400" dirty="0">
                <a:latin typeface="Raleway" pitchFamily="2" charset="-52"/>
              </a:rPr>
              <a:t>	У народностей Дагестана сложились самобытная этика и культура поведения в обществе, основанные на морально-нравственных устоях. Здесь бережно и заботливо относятся к старейшинам, имеют строгие правила гостеприимства и куначества, уважают женщин, обладают высоким уровнем правовой культуры.</a:t>
            </a:r>
          </a:p>
        </p:txBody>
      </p:sp>
      <p:pic>
        <p:nvPicPr>
          <p:cNvPr id="3" name="Рисунок 2">
            <a:extLst>
              <a:ext uri="{FF2B5EF4-FFF2-40B4-BE49-F238E27FC236}">
                <a16:creationId xmlns:a16="http://schemas.microsoft.com/office/drawing/2014/main" id="{62DAFE51-3AFD-4053-B407-E28EC50AC639}"/>
              </a:ext>
            </a:extLst>
          </p:cNvPr>
          <p:cNvPicPr>
            <a:picLocks noChangeAspect="1"/>
          </p:cNvPicPr>
          <p:nvPr/>
        </p:nvPicPr>
        <p:blipFill>
          <a:blip r:embed="rId2"/>
          <a:stretch>
            <a:fillRect/>
          </a:stretch>
        </p:blipFill>
        <p:spPr>
          <a:xfrm>
            <a:off x="398313" y="2712553"/>
            <a:ext cx="6057467" cy="3746890"/>
          </a:xfrm>
          <a:prstGeom prst="rect">
            <a:avLst/>
          </a:prstGeom>
        </p:spPr>
      </p:pic>
      <p:pic>
        <p:nvPicPr>
          <p:cNvPr id="6" name="Рисунок 5">
            <a:extLst>
              <a:ext uri="{FF2B5EF4-FFF2-40B4-BE49-F238E27FC236}">
                <a16:creationId xmlns:a16="http://schemas.microsoft.com/office/drawing/2014/main" id="{40050784-92E5-4186-B9C5-B79F11291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286" y="2712553"/>
            <a:ext cx="5283896" cy="3746890"/>
          </a:xfrm>
          <a:prstGeom prst="rect">
            <a:avLst/>
          </a:prstGeom>
        </p:spPr>
      </p:pic>
    </p:spTree>
    <p:extLst>
      <p:ext uri="{BB962C8B-B14F-4D97-AF65-F5344CB8AC3E}">
        <p14:creationId xmlns:p14="http://schemas.microsoft.com/office/powerpoint/2010/main" val="4225487531"/>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DC8A32B2-EE09-47F9-AF1A-19130A65754A}"/>
              </a:ext>
            </a:extLst>
          </p:cNvPr>
          <p:cNvPicPr>
            <a:picLocks noChangeAspect="1"/>
          </p:cNvPicPr>
          <p:nvPr/>
        </p:nvPicPr>
        <p:blipFill rotWithShape="1">
          <a:blip r:embed="rId2"/>
          <a:srcRect b="7296"/>
          <a:stretch/>
        </p:blipFill>
        <p:spPr>
          <a:xfrm>
            <a:off x="1871105" y="1779793"/>
            <a:ext cx="8449788" cy="4956567"/>
          </a:xfrm>
          <a:prstGeom prst="rect">
            <a:avLst/>
          </a:prstGeom>
        </p:spPr>
      </p:pic>
      <p:pic>
        <p:nvPicPr>
          <p:cNvPr id="5" name="Рисунок 4">
            <a:extLst>
              <a:ext uri="{FF2B5EF4-FFF2-40B4-BE49-F238E27FC236}">
                <a16:creationId xmlns:a16="http://schemas.microsoft.com/office/drawing/2014/main" id="{85FF0DC2-96F3-4312-9360-C7F1BAE75B71}"/>
              </a:ext>
            </a:extLst>
          </p:cNvPr>
          <p:cNvPicPr>
            <a:picLocks noChangeAspect="1"/>
          </p:cNvPicPr>
          <p:nvPr/>
        </p:nvPicPr>
        <p:blipFill>
          <a:blip r:embed="rId3"/>
          <a:stretch>
            <a:fillRect/>
          </a:stretch>
        </p:blipFill>
        <p:spPr>
          <a:xfrm>
            <a:off x="286008" y="222692"/>
            <a:ext cx="11619983" cy="2048434"/>
          </a:xfrm>
          <a:prstGeom prst="rect">
            <a:avLst/>
          </a:prstGeom>
        </p:spPr>
      </p:pic>
    </p:spTree>
    <p:extLst>
      <p:ext uri="{BB962C8B-B14F-4D97-AF65-F5344CB8AC3E}">
        <p14:creationId xmlns:p14="http://schemas.microsoft.com/office/powerpoint/2010/main" val="3736608943"/>
      </p:ext>
    </p:extLst>
  </p:cSld>
  <p:clrMapOvr>
    <a:masterClrMapping/>
  </p:clrMapOvr>
  <mc:AlternateContent xmlns:mc="http://schemas.openxmlformats.org/markup-compatibility/2006">
    <mc:Choice xmlns:p14="http://schemas.microsoft.com/office/powerpoint/2010/main" Requires="p14">
      <p:transition spd="slow" p14:dur="1500" advClick="0" advTm="4000">
        <p:split orient="vert"/>
      </p:transition>
    </mc:Choice>
    <mc:Fallback>
      <p:transition spd="slow" advClick="0" advTm="4000">
        <p:split orient="vert"/>
      </p:transition>
    </mc:Fallback>
  </mc:AlternateContent>
</p:sld>
</file>

<file path=ppt/theme/theme1.xml><?xml version="1.0" encoding="utf-8"?>
<a:theme xmlns:a="http://schemas.openxmlformats.org/drawingml/2006/main" name="Ретро">
  <a:themeElements>
    <a:clrScheme name="Ретр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722</TotalTime>
  <Words>2078</Words>
  <Application>Microsoft Office PowerPoint</Application>
  <PresentationFormat>Широкоэкранный</PresentationFormat>
  <Paragraphs>95</Paragraphs>
  <Slides>21</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21</vt:i4>
      </vt:variant>
    </vt:vector>
  </HeadingPairs>
  <TitlesOfParts>
    <vt:vector size="30" baseType="lpstr">
      <vt:lpstr>-apple-system</vt:lpstr>
      <vt:lpstr>Calibri</vt:lpstr>
      <vt:lpstr>Calibri Light</vt:lpstr>
      <vt:lpstr>Cascadia Code ExtraLight</vt:lpstr>
      <vt:lpstr>PT Sans</vt:lpstr>
      <vt:lpstr>Raleway</vt:lpstr>
      <vt:lpstr>Roboto</vt:lpstr>
      <vt:lpstr>Wingdings</vt:lpstr>
      <vt:lpstr>Ретро</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Pc</dc:creator>
  <cp:lastModifiedBy>Pc</cp:lastModifiedBy>
  <cp:revision>68</cp:revision>
  <dcterms:created xsi:type="dcterms:W3CDTF">2023-04-23T19:39:42Z</dcterms:created>
  <dcterms:modified xsi:type="dcterms:W3CDTF">2023-05-01T00:13:23Z</dcterms:modified>
</cp:coreProperties>
</file>